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4" r:id="rId2"/>
    <p:sldId id="279" r:id="rId3"/>
    <p:sldId id="283" r:id="rId4"/>
    <p:sldId id="284" r:id="rId5"/>
    <p:sldId id="285" r:id="rId6"/>
    <p:sldId id="286" r:id="rId7"/>
    <p:sldId id="289" r:id="rId8"/>
    <p:sldId id="287" r:id="rId9"/>
    <p:sldId id="288" r:id="rId10"/>
    <p:sldId id="28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155"/>
    <a:srgbClr val="E60000"/>
    <a:srgbClr val="00A2BB"/>
    <a:srgbClr val="009E4D"/>
    <a:srgbClr val="385B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70"/>
    <p:restoredTop sz="81769" autoAdjust="0"/>
  </p:normalViewPr>
  <p:slideViewPr>
    <p:cSldViewPr snapToGrid="0" showGuides="1">
      <p:cViewPr varScale="1">
        <p:scale>
          <a:sx n="54" d="100"/>
          <a:sy n="54" d="100"/>
        </p:scale>
        <p:origin x="150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3CFE6E-709D-465C-96EE-D3283845AB31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9C21FC7-B3FD-4920-BBD1-D35006337D65}">
      <dgm:prSet custT="1"/>
      <dgm:spPr>
        <a:xfrm>
          <a:off x="0" y="1422018"/>
          <a:ext cx="4864900" cy="1120515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n-US" sz="2800" b="1" dirty="0">
              <a:solidFill>
                <a:srgbClr val="4472C4">
                  <a:lumMod val="75000"/>
                </a:srgbClr>
              </a:solidFill>
              <a:latin typeface="Calibri" panose="020F0502020204030204"/>
              <a:ea typeface="+mn-ea"/>
              <a:cs typeface="+mn-cs"/>
            </a:rPr>
            <a:t>Assessment on available technologies of imaging and image analysis for other seeds determination (OSD), purity analysis and germination.</a:t>
          </a:r>
          <a:endParaRPr lang="en-US" sz="2800" dirty="0">
            <a:solidFill>
              <a:srgbClr val="4472C4">
                <a:lumMod val="7500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7783174A-132B-4322-A39D-43FBA1C875D2}" type="parTrans" cxnId="{F38151C9-D775-43B0-B62E-7320B10395ED}">
      <dgm:prSet/>
      <dgm:spPr/>
      <dgm:t>
        <a:bodyPr/>
        <a:lstStyle/>
        <a:p>
          <a:endParaRPr lang="en-US"/>
        </a:p>
      </dgm:t>
    </dgm:pt>
    <dgm:pt modelId="{CAAF3D51-1500-4925-B3C8-7FE1BD492B6C}" type="sibTrans" cxnId="{F38151C9-D775-43B0-B62E-7320B10395ED}">
      <dgm:prSet/>
      <dgm:spPr/>
      <dgm:t>
        <a:bodyPr/>
        <a:lstStyle/>
        <a:p>
          <a:endParaRPr lang="en-US"/>
        </a:p>
      </dgm:t>
    </dgm:pt>
    <dgm:pt modelId="{3D86F8A6-6ED2-459B-ADE7-66B42171ABD0}">
      <dgm:prSet custT="1"/>
      <dgm:spPr>
        <a:xfrm>
          <a:off x="0" y="2542533"/>
          <a:ext cx="4869656" cy="710468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n-US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(Collaboration between PUR, ATC and GER), </a:t>
          </a:r>
          <a:r>
            <a:rPr lang="en-US" sz="2400" b="1" dirty="0">
              <a:solidFill>
                <a:srgbClr val="E60000"/>
              </a:solidFill>
              <a:latin typeface="Calibri" panose="020F0502020204030204"/>
              <a:ea typeface="+mn-ea"/>
              <a:cs typeface="+mn-cs"/>
            </a:rPr>
            <a:t>Finalized 2023</a:t>
          </a:r>
          <a:endParaRPr lang="en-US" sz="2400" dirty="0">
            <a:solidFill>
              <a:srgbClr val="E60000"/>
            </a:solidFill>
            <a:latin typeface="Calibri" panose="020F0502020204030204"/>
            <a:ea typeface="+mn-ea"/>
            <a:cs typeface="+mn-cs"/>
          </a:endParaRPr>
        </a:p>
      </dgm:t>
    </dgm:pt>
    <dgm:pt modelId="{F96D88C4-F795-4924-846F-F0673EF179F0}" type="parTrans" cxnId="{13F5B9BB-801C-4483-8E71-926033994068}">
      <dgm:prSet/>
      <dgm:spPr/>
      <dgm:t>
        <a:bodyPr/>
        <a:lstStyle/>
        <a:p>
          <a:endParaRPr lang="en-US"/>
        </a:p>
      </dgm:t>
    </dgm:pt>
    <dgm:pt modelId="{E768A102-1AB4-480E-8046-F91F1C75FC35}" type="sibTrans" cxnId="{13F5B9BB-801C-4483-8E71-926033994068}">
      <dgm:prSet/>
      <dgm:spPr/>
      <dgm:t>
        <a:bodyPr/>
        <a:lstStyle/>
        <a:p>
          <a:endParaRPr lang="en-US"/>
        </a:p>
      </dgm:t>
    </dgm:pt>
    <dgm:pt modelId="{98F83F3B-B660-4EC1-A9F1-0832764DA1AE}">
      <dgm:prSet custT="1"/>
      <dgm:spPr>
        <a:xfrm>
          <a:off x="0" y="3253001"/>
          <a:ext cx="4864900" cy="1140848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n-US" sz="2800" b="1" dirty="0">
              <a:solidFill>
                <a:srgbClr val="4472C4">
                  <a:lumMod val="75000"/>
                </a:srgbClr>
              </a:solidFill>
              <a:latin typeface="Calibri" panose="020F0502020204030204"/>
              <a:ea typeface="+mn-ea"/>
              <a:cs typeface="+mn-cs"/>
            </a:rPr>
            <a:t>Exploration of methods for detecting insects in seed lots.</a:t>
          </a:r>
        </a:p>
      </dgm:t>
    </dgm:pt>
    <dgm:pt modelId="{E9D32601-856B-4503-8037-94982705F7B5}" type="parTrans" cxnId="{1326243D-A059-455B-902E-93790699ECC0}">
      <dgm:prSet/>
      <dgm:spPr/>
      <dgm:t>
        <a:bodyPr/>
        <a:lstStyle/>
        <a:p>
          <a:endParaRPr lang="nl-NL"/>
        </a:p>
      </dgm:t>
    </dgm:pt>
    <dgm:pt modelId="{B68DF819-41AE-4193-AA03-31AD5043D692}" type="sibTrans" cxnId="{1326243D-A059-455B-902E-93790699ECC0}">
      <dgm:prSet/>
      <dgm:spPr/>
      <dgm:t>
        <a:bodyPr/>
        <a:lstStyle/>
        <a:p>
          <a:endParaRPr lang="nl-NL"/>
        </a:p>
      </dgm:t>
    </dgm:pt>
    <dgm:pt modelId="{E7BE7886-C7E9-4688-9B8A-7C872CF3ED22}">
      <dgm:prSet custT="1"/>
      <dgm:spPr>
        <a:xfrm>
          <a:off x="0" y="4393850"/>
          <a:ext cx="4869656" cy="710468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en-US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(Collaboration between SHC and ATC), </a:t>
          </a:r>
          <a:r>
            <a:rPr lang="en-US" sz="2400" b="1" dirty="0">
              <a:solidFill>
                <a:srgbClr val="E60000"/>
              </a:solidFill>
              <a:latin typeface="Calibri" panose="020F0502020204030204"/>
              <a:ea typeface="+mn-ea"/>
              <a:cs typeface="+mn-cs"/>
            </a:rPr>
            <a:t>Finalized 2023</a:t>
          </a:r>
        </a:p>
      </dgm:t>
    </dgm:pt>
    <dgm:pt modelId="{9C3067CC-2AD6-4AEC-A134-F9C9FD4B3F54}" type="parTrans" cxnId="{458077CB-E73D-4F2D-86E4-2FD4AD1448CC}">
      <dgm:prSet/>
      <dgm:spPr/>
      <dgm:t>
        <a:bodyPr/>
        <a:lstStyle/>
        <a:p>
          <a:endParaRPr lang="nl-NL"/>
        </a:p>
      </dgm:t>
    </dgm:pt>
    <dgm:pt modelId="{6AC03D8A-6EEC-4A88-8DAC-275D26341220}" type="sibTrans" cxnId="{458077CB-E73D-4F2D-86E4-2FD4AD1448CC}">
      <dgm:prSet/>
      <dgm:spPr/>
      <dgm:t>
        <a:bodyPr/>
        <a:lstStyle/>
        <a:p>
          <a:endParaRPr lang="nl-NL"/>
        </a:p>
      </dgm:t>
    </dgm:pt>
    <dgm:pt modelId="{2DD535FA-2401-4E2C-856C-70DD4AD43E2E}" type="pres">
      <dgm:prSet presAssocID="{623CFE6E-709D-465C-96EE-D3283845AB31}" presName="vert0" presStyleCnt="0">
        <dgm:presLayoutVars>
          <dgm:dir/>
          <dgm:animOne val="branch"/>
          <dgm:animLvl val="lvl"/>
        </dgm:presLayoutVars>
      </dgm:prSet>
      <dgm:spPr/>
    </dgm:pt>
    <dgm:pt modelId="{75F007C4-46C0-45B9-BA19-51023392882D}" type="pres">
      <dgm:prSet presAssocID="{79C21FC7-B3FD-4920-BBD1-D35006337D65}" presName="thickLine" presStyleLbl="alignNode1" presStyleIdx="0" presStyleCnt="4" custLinFactNeighborX="-29181" custLinFactNeighborY="70895"/>
      <dgm:spPr>
        <a:xfrm>
          <a:off x="0" y="1422018"/>
          <a:ext cx="4869656" cy="0"/>
        </a:xfrm>
        <a:prstGeom prst="line">
          <a:avLst/>
        </a:prstGeom>
        <a:solidFill>
          <a:srgbClr val="ED7D31">
            <a:hueOff val="-582145"/>
            <a:satOff val="-33571"/>
            <a:lumOff val="3451"/>
            <a:alphaOff val="0"/>
          </a:srgbClr>
        </a:solidFill>
        <a:ln w="12700" cap="flat" cmpd="sng" algn="ctr">
          <a:solidFill>
            <a:srgbClr val="ED7D31">
              <a:hueOff val="-582145"/>
              <a:satOff val="-33571"/>
              <a:lumOff val="3451"/>
              <a:alphaOff val="0"/>
            </a:srgbClr>
          </a:solidFill>
          <a:prstDash val="solid"/>
          <a:miter lim="800000"/>
        </a:ln>
        <a:effectLst/>
      </dgm:spPr>
    </dgm:pt>
    <dgm:pt modelId="{E66C90EE-A2DF-4B24-80D1-A63A5F78EC94}" type="pres">
      <dgm:prSet presAssocID="{79C21FC7-B3FD-4920-BBD1-D35006337D65}" presName="horz1" presStyleCnt="0"/>
      <dgm:spPr/>
    </dgm:pt>
    <dgm:pt modelId="{9A510C71-3593-46B5-96DB-51C4124A8035}" type="pres">
      <dgm:prSet presAssocID="{79C21FC7-B3FD-4920-BBD1-D35006337D65}" presName="tx1" presStyleLbl="revTx" presStyleIdx="0" presStyleCnt="4" custScaleY="154421"/>
      <dgm:spPr/>
    </dgm:pt>
    <dgm:pt modelId="{11835ABC-C460-40EF-95CF-A740B0BBF9F8}" type="pres">
      <dgm:prSet presAssocID="{79C21FC7-B3FD-4920-BBD1-D35006337D65}" presName="vert1" presStyleCnt="0"/>
      <dgm:spPr/>
    </dgm:pt>
    <dgm:pt modelId="{FB35FA5B-3AE3-44AD-9C8C-31704F0CC88C}" type="pres">
      <dgm:prSet presAssocID="{3D86F8A6-6ED2-459B-ADE7-66B42171ABD0}" presName="thickLine" presStyleLbl="alignNode1" presStyleIdx="1" presStyleCnt="4"/>
      <dgm:spPr>
        <a:xfrm>
          <a:off x="0" y="2542533"/>
          <a:ext cx="4869656" cy="0"/>
        </a:xfrm>
        <a:prstGeom prst="line">
          <a:avLst/>
        </a:prstGeom>
        <a:solidFill>
          <a:srgbClr val="ED7D31">
            <a:hueOff val="-873218"/>
            <a:satOff val="-50357"/>
            <a:lumOff val="5177"/>
            <a:alphaOff val="0"/>
          </a:srgbClr>
        </a:solidFill>
        <a:ln w="12700" cap="flat" cmpd="sng" algn="ctr">
          <a:solidFill>
            <a:srgbClr val="ED7D31">
              <a:hueOff val="-873218"/>
              <a:satOff val="-50357"/>
              <a:lumOff val="5177"/>
              <a:alphaOff val="0"/>
            </a:srgbClr>
          </a:solidFill>
          <a:prstDash val="solid"/>
          <a:miter lim="800000"/>
        </a:ln>
        <a:effectLst/>
      </dgm:spPr>
    </dgm:pt>
    <dgm:pt modelId="{B112A8CD-225C-43E1-9D72-FE28DB0987BB}" type="pres">
      <dgm:prSet presAssocID="{3D86F8A6-6ED2-459B-ADE7-66B42171ABD0}" presName="horz1" presStyleCnt="0"/>
      <dgm:spPr/>
    </dgm:pt>
    <dgm:pt modelId="{EE13DB19-6374-4B8D-84C5-3861C7DB7722}" type="pres">
      <dgm:prSet presAssocID="{3D86F8A6-6ED2-459B-ADE7-66B42171ABD0}" presName="tx1" presStyleLbl="revTx" presStyleIdx="1" presStyleCnt="4"/>
      <dgm:spPr/>
    </dgm:pt>
    <dgm:pt modelId="{2B109A8E-B5F4-430A-9633-E7AB64AA1E96}" type="pres">
      <dgm:prSet presAssocID="{3D86F8A6-6ED2-459B-ADE7-66B42171ABD0}" presName="vert1" presStyleCnt="0"/>
      <dgm:spPr/>
    </dgm:pt>
    <dgm:pt modelId="{5A0068F8-B178-46CE-9268-CBB9BC35C1B6}" type="pres">
      <dgm:prSet presAssocID="{98F83F3B-B660-4EC1-A9F1-0832764DA1AE}" presName="thickLine" presStyleLbl="alignNode1" presStyleIdx="2" presStyleCnt="4"/>
      <dgm:spPr>
        <a:xfrm>
          <a:off x="0" y="3253001"/>
          <a:ext cx="4869656" cy="0"/>
        </a:xfrm>
        <a:prstGeom prst="line">
          <a:avLst/>
        </a:prstGeom>
        <a:solidFill>
          <a:srgbClr val="ED7D31">
            <a:hueOff val="-1164290"/>
            <a:satOff val="-67142"/>
            <a:lumOff val="6902"/>
            <a:alphaOff val="0"/>
          </a:srgbClr>
        </a:solidFill>
        <a:ln w="12700" cap="flat" cmpd="sng" algn="ctr">
          <a:solidFill>
            <a:srgbClr val="ED7D31">
              <a:hueOff val="-1164290"/>
              <a:satOff val="-67142"/>
              <a:lumOff val="6902"/>
              <a:alphaOff val="0"/>
            </a:srgbClr>
          </a:solidFill>
          <a:prstDash val="solid"/>
          <a:miter lim="800000"/>
        </a:ln>
        <a:effectLst/>
      </dgm:spPr>
    </dgm:pt>
    <dgm:pt modelId="{AA3A6E31-2A95-4A3F-9775-F93BE7BE8C07}" type="pres">
      <dgm:prSet presAssocID="{98F83F3B-B660-4EC1-A9F1-0832764DA1AE}" presName="horz1" presStyleCnt="0"/>
      <dgm:spPr/>
    </dgm:pt>
    <dgm:pt modelId="{0325C196-6DEB-41C4-AD87-DCEE07047BA7}" type="pres">
      <dgm:prSet presAssocID="{98F83F3B-B660-4EC1-A9F1-0832764DA1AE}" presName="tx1" presStyleLbl="revTx" presStyleIdx="2" presStyleCnt="4" custScaleY="72763"/>
      <dgm:spPr/>
    </dgm:pt>
    <dgm:pt modelId="{E1C0AC59-0927-4E98-831C-5AF0F4B6E7D4}" type="pres">
      <dgm:prSet presAssocID="{98F83F3B-B660-4EC1-A9F1-0832764DA1AE}" presName="vert1" presStyleCnt="0"/>
      <dgm:spPr/>
    </dgm:pt>
    <dgm:pt modelId="{0B5D071C-8075-4EE9-AF47-047A0ED229A7}" type="pres">
      <dgm:prSet presAssocID="{E7BE7886-C7E9-4688-9B8A-7C872CF3ED22}" presName="thickLine" presStyleLbl="alignNode1" presStyleIdx="3" presStyleCnt="4"/>
      <dgm:spPr>
        <a:xfrm>
          <a:off x="0" y="4393850"/>
          <a:ext cx="4869656" cy="0"/>
        </a:xfrm>
        <a:prstGeom prst="line">
          <a:avLst/>
        </a:prstGeom>
        <a:solidFill>
          <a:srgbClr val="ED7D31">
            <a:hueOff val="-1455363"/>
            <a:satOff val="-83928"/>
            <a:lumOff val="8628"/>
            <a:alphaOff val="0"/>
          </a:srgbClr>
        </a:solidFill>
        <a:ln w="12700" cap="flat" cmpd="sng" algn="ctr">
          <a:solidFill>
            <a:srgbClr val="ED7D31">
              <a:hueOff val="-1455363"/>
              <a:satOff val="-83928"/>
              <a:lumOff val="8628"/>
              <a:alphaOff val="0"/>
            </a:srgbClr>
          </a:solidFill>
          <a:prstDash val="solid"/>
          <a:miter lim="800000"/>
        </a:ln>
        <a:effectLst/>
      </dgm:spPr>
    </dgm:pt>
    <dgm:pt modelId="{AA8B4BCC-67AC-43EC-BBC3-DC99A705A081}" type="pres">
      <dgm:prSet presAssocID="{E7BE7886-C7E9-4688-9B8A-7C872CF3ED22}" presName="horz1" presStyleCnt="0"/>
      <dgm:spPr/>
    </dgm:pt>
    <dgm:pt modelId="{61054F12-BF41-4087-8550-F1C1D0811676}" type="pres">
      <dgm:prSet presAssocID="{E7BE7886-C7E9-4688-9B8A-7C872CF3ED22}" presName="tx1" presStyleLbl="revTx" presStyleIdx="3" presStyleCnt="4"/>
      <dgm:spPr/>
    </dgm:pt>
    <dgm:pt modelId="{D931473F-7FFA-4F5E-800A-2A7A634E5242}" type="pres">
      <dgm:prSet presAssocID="{E7BE7886-C7E9-4688-9B8A-7C872CF3ED22}" presName="vert1" presStyleCnt="0"/>
      <dgm:spPr/>
    </dgm:pt>
  </dgm:ptLst>
  <dgm:cxnLst>
    <dgm:cxn modelId="{DD70AB06-D0BE-41EE-B89A-5B8606806B16}" type="presOf" srcId="{3D86F8A6-6ED2-459B-ADE7-66B42171ABD0}" destId="{EE13DB19-6374-4B8D-84C5-3861C7DB7722}" srcOrd="0" destOrd="0" presId="urn:microsoft.com/office/officeart/2008/layout/LinedList"/>
    <dgm:cxn modelId="{1326243D-A059-455B-902E-93790699ECC0}" srcId="{623CFE6E-709D-465C-96EE-D3283845AB31}" destId="{98F83F3B-B660-4EC1-A9F1-0832764DA1AE}" srcOrd="2" destOrd="0" parTransId="{E9D32601-856B-4503-8037-94982705F7B5}" sibTransId="{B68DF819-41AE-4193-AA03-31AD5043D692}"/>
    <dgm:cxn modelId="{191B9189-C49D-417F-B93D-1BDEDFF2CA47}" type="presOf" srcId="{E7BE7886-C7E9-4688-9B8A-7C872CF3ED22}" destId="{61054F12-BF41-4087-8550-F1C1D0811676}" srcOrd="0" destOrd="0" presId="urn:microsoft.com/office/officeart/2008/layout/LinedList"/>
    <dgm:cxn modelId="{03FD0099-D4C9-4EDD-84E3-4AB5C9AA712E}" type="presOf" srcId="{623CFE6E-709D-465C-96EE-D3283845AB31}" destId="{2DD535FA-2401-4E2C-856C-70DD4AD43E2E}" srcOrd="0" destOrd="0" presId="urn:microsoft.com/office/officeart/2008/layout/LinedList"/>
    <dgm:cxn modelId="{4EAD7AB1-3ADB-45D3-B059-DC781FA08932}" type="presOf" srcId="{79C21FC7-B3FD-4920-BBD1-D35006337D65}" destId="{9A510C71-3593-46B5-96DB-51C4124A8035}" srcOrd="0" destOrd="0" presId="urn:microsoft.com/office/officeart/2008/layout/LinedList"/>
    <dgm:cxn modelId="{13F5B9BB-801C-4483-8E71-926033994068}" srcId="{623CFE6E-709D-465C-96EE-D3283845AB31}" destId="{3D86F8A6-6ED2-459B-ADE7-66B42171ABD0}" srcOrd="1" destOrd="0" parTransId="{F96D88C4-F795-4924-846F-F0673EF179F0}" sibTransId="{E768A102-1AB4-480E-8046-F91F1C75FC35}"/>
    <dgm:cxn modelId="{F38151C9-D775-43B0-B62E-7320B10395ED}" srcId="{623CFE6E-709D-465C-96EE-D3283845AB31}" destId="{79C21FC7-B3FD-4920-BBD1-D35006337D65}" srcOrd="0" destOrd="0" parTransId="{7783174A-132B-4322-A39D-43FBA1C875D2}" sibTransId="{CAAF3D51-1500-4925-B3C8-7FE1BD492B6C}"/>
    <dgm:cxn modelId="{458077CB-E73D-4F2D-86E4-2FD4AD1448CC}" srcId="{623CFE6E-709D-465C-96EE-D3283845AB31}" destId="{E7BE7886-C7E9-4688-9B8A-7C872CF3ED22}" srcOrd="3" destOrd="0" parTransId="{9C3067CC-2AD6-4AEC-A134-F9C9FD4B3F54}" sibTransId="{6AC03D8A-6EEC-4A88-8DAC-275D26341220}"/>
    <dgm:cxn modelId="{FB0F0ED1-F66E-4D27-B5D4-582E77F7F550}" type="presOf" srcId="{98F83F3B-B660-4EC1-A9F1-0832764DA1AE}" destId="{0325C196-6DEB-41C4-AD87-DCEE07047BA7}" srcOrd="0" destOrd="0" presId="urn:microsoft.com/office/officeart/2008/layout/LinedList"/>
    <dgm:cxn modelId="{07B5B4A9-931E-457F-9513-97DDD86BCA53}" type="presParOf" srcId="{2DD535FA-2401-4E2C-856C-70DD4AD43E2E}" destId="{75F007C4-46C0-45B9-BA19-51023392882D}" srcOrd="0" destOrd="0" presId="urn:microsoft.com/office/officeart/2008/layout/LinedList"/>
    <dgm:cxn modelId="{0C0342FE-A03A-4BAD-9F42-233DC3ABB7CB}" type="presParOf" srcId="{2DD535FA-2401-4E2C-856C-70DD4AD43E2E}" destId="{E66C90EE-A2DF-4B24-80D1-A63A5F78EC94}" srcOrd="1" destOrd="0" presId="urn:microsoft.com/office/officeart/2008/layout/LinedList"/>
    <dgm:cxn modelId="{62B94908-CD0D-47D3-9C4B-E79B314E0DAF}" type="presParOf" srcId="{E66C90EE-A2DF-4B24-80D1-A63A5F78EC94}" destId="{9A510C71-3593-46B5-96DB-51C4124A8035}" srcOrd="0" destOrd="0" presId="urn:microsoft.com/office/officeart/2008/layout/LinedList"/>
    <dgm:cxn modelId="{689FF126-251E-465E-9AE5-E5C554B27AD3}" type="presParOf" srcId="{E66C90EE-A2DF-4B24-80D1-A63A5F78EC94}" destId="{11835ABC-C460-40EF-95CF-A740B0BBF9F8}" srcOrd="1" destOrd="0" presId="urn:microsoft.com/office/officeart/2008/layout/LinedList"/>
    <dgm:cxn modelId="{119D29FE-DA54-4AF6-9235-5B8CDC655C5C}" type="presParOf" srcId="{2DD535FA-2401-4E2C-856C-70DD4AD43E2E}" destId="{FB35FA5B-3AE3-44AD-9C8C-31704F0CC88C}" srcOrd="2" destOrd="0" presId="urn:microsoft.com/office/officeart/2008/layout/LinedList"/>
    <dgm:cxn modelId="{4C6B20DE-9F6F-45C2-8115-BD893504A67A}" type="presParOf" srcId="{2DD535FA-2401-4E2C-856C-70DD4AD43E2E}" destId="{B112A8CD-225C-43E1-9D72-FE28DB0987BB}" srcOrd="3" destOrd="0" presId="urn:microsoft.com/office/officeart/2008/layout/LinedList"/>
    <dgm:cxn modelId="{F87DBC90-8E3F-46FE-883B-8C5E4588A1C3}" type="presParOf" srcId="{B112A8CD-225C-43E1-9D72-FE28DB0987BB}" destId="{EE13DB19-6374-4B8D-84C5-3861C7DB7722}" srcOrd="0" destOrd="0" presId="urn:microsoft.com/office/officeart/2008/layout/LinedList"/>
    <dgm:cxn modelId="{8904A68B-2505-40FF-B02C-27DF6074C058}" type="presParOf" srcId="{B112A8CD-225C-43E1-9D72-FE28DB0987BB}" destId="{2B109A8E-B5F4-430A-9633-E7AB64AA1E96}" srcOrd="1" destOrd="0" presId="urn:microsoft.com/office/officeart/2008/layout/LinedList"/>
    <dgm:cxn modelId="{90EF9C0B-819E-4995-8398-DCE9817D2E25}" type="presParOf" srcId="{2DD535FA-2401-4E2C-856C-70DD4AD43E2E}" destId="{5A0068F8-B178-46CE-9268-CBB9BC35C1B6}" srcOrd="4" destOrd="0" presId="urn:microsoft.com/office/officeart/2008/layout/LinedList"/>
    <dgm:cxn modelId="{D929DCE9-B4A0-48B7-A4A9-A08EC042BF8C}" type="presParOf" srcId="{2DD535FA-2401-4E2C-856C-70DD4AD43E2E}" destId="{AA3A6E31-2A95-4A3F-9775-F93BE7BE8C07}" srcOrd="5" destOrd="0" presId="urn:microsoft.com/office/officeart/2008/layout/LinedList"/>
    <dgm:cxn modelId="{D9430790-833A-415D-9254-1CC5482B4598}" type="presParOf" srcId="{AA3A6E31-2A95-4A3F-9775-F93BE7BE8C07}" destId="{0325C196-6DEB-41C4-AD87-DCEE07047BA7}" srcOrd="0" destOrd="0" presId="urn:microsoft.com/office/officeart/2008/layout/LinedList"/>
    <dgm:cxn modelId="{025CC3AE-3940-4113-9B45-234863314EA3}" type="presParOf" srcId="{AA3A6E31-2A95-4A3F-9775-F93BE7BE8C07}" destId="{E1C0AC59-0927-4E98-831C-5AF0F4B6E7D4}" srcOrd="1" destOrd="0" presId="urn:microsoft.com/office/officeart/2008/layout/LinedList"/>
    <dgm:cxn modelId="{A48A6477-F11C-47FA-A096-D6985622AE0F}" type="presParOf" srcId="{2DD535FA-2401-4E2C-856C-70DD4AD43E2E}" destId="{0B5D071C-8075-4EE9-AF47-047A0ED229A7}" srcOrd="6" destOrd="0" presId="urn:microsoft.com/office/officeart/2008/layout/LinedList"/>
    <dgm:cxn modelId="{9F243A44-4B48-4C3D-BDE6-90F2EC68F7E9}" type="presParOf" srcId="{2DD535FA-2401-4E2C-856C-70DD4AD43E2E}" destId="{AA8B4BCC-67AC-43EC-BBC3-DC99A705A081}" srcOrd="7" destOrd="0" presId="urn:microsoft.com/office/officeart/2008/layout/LinedList"/>
    <dgm:cxn modelId="{49322740-4670-4838-86FE-24AF8DDBB441}" type="presParOf" srcId="{AA8B4BCC-67AC-43EC-BBC3-DC99A705A081}" destId="{61054F12-BF41-4087-8550-F1C1D0811676}" srcOrd="0" destOrd="0" presId="urn:microsoft.com/office/officeart/2008/layout/LinedList"/>
    <dgm:cxn modelId="{0241F2B7-44AF-4949-A9DE-4A41B3AFA508}" type="presParOf" srcId="{AA8B4BCC-67AC-43EC-BBC3-DC99A705A081}" destId="{D931473F-7FFA-4F5E-800A-2A7A634E524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F007C4-46C0-45B9-BA19-51023392882D}">
      <dsp:nvSpPr>
        <dsp:cNvPr id="0" name=""/>
        <dsp:cNvSpPr/>
      </dsp:nvSpPr>
      <dsp:spPr>
        <a:xfrm>
          <a:off x="0" y="1011555"/>
          <a:ext cx="9517965" cy="0"/>
        </a:xfrm>
        <a:prstGeom prst="line">
          <a:avLst/>
        </a:prstGeom>
        <a:solidFill>
          <a:srgbClr val="ED7D31">
            <a:hueOff val="-582145"/>
            <a:satOff val="-33571"/>
            <a:lumOff val="3451"/>
            <a:alphaOff val="0"/>
          </a:srgbClr>
        </a:solidFill>
        <a:ln w="12700" cap="flat" cmpd="sng" algn="ctr">
          <a:solidFill>
            <a:srgbClr val="ED7D31">
              <a:hueOff val="-582145"/>
              <a:satOff val="-33571"/>
              <a:lumOff val="3451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10C71-3593-46B5-96DB-51C4124A8035}">
      <dsp:nvSpPr>
        <dsp:cNvPr id="0" name=""/>
        <dsp:cNvSpPr/>
      </dsp:nvSpPr>
      <dsp:spPr>
        <a:xfrm>
          <a:off x="0" y="1722"/>
          <a:ext cx="9508670" cy="1424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rgbClr val="4472C4">
                  <a:lumMod val="75000"/>
                </a:srgbClr>
              </a:solidFill>
              <a:latin typeface="Calibri" panose="020F0502020204030204"/>
              <a:ea typeface="+mn-ea"/>
              <a:cs typeface="+mn-cs"/>
            </a:rPr>
            <a:t>Assessment on available technologies of imaging and image analysis for other seeds determination (OSD), purity analysis and germination.</a:t>
          </a:r>
          <a:endParaRPr lang="en-US" sz="2800" kern="1200" dirty="0">
            <a:solidFill>
              <a:srgbClr val="4472C4">
                <a:lumMod val="75000"/>
              </a:srgbClr>
            </a:solidFill>
            <a:latin typeface="Calibri" panose="020F0502020204030204"/>
            <a:ea typeface="+mn-ea"/>
            <a:cs typeface="+mn-cs"/>
          </a:endParaRPr>
        </a:p>
      </dsp:txBody>
      <dsp:txXfrm>
        <a:off x="0" y="1722"/>
        <a:ext cx="9508670" cy="1424406"/>
      </dsp:txXfrm>
    </dsp:sp>
    <dsp:sp modelId="{FB35FA5B-3AE3-44AD-9C8C-31704F0CC88C}">
      <dsp:nvSpPr>
        <dsp:cNvPr id="0" name=""/>
        <dsp:cNvSpPr/>
      </dsp:nvSpPr>
      <dsp:spPr>
        <a:xfrm>
          <a:off x="0" y="1426128"/>
          <a:ext cx="9517965" cy="0"/>
        </a:xfrm>
        <a:prstGeom prst="line">
          <a:avLst/>
        </a:prstGeom>
        <a:solidFill>
          <a:srgbClr val="ED7D31">
            <a:hueOff val="-873218"/>
            <a:satOff val="-50357"/>
            <a:lumOff val="5177"/>
            <a:alphaOff val="0"/>
          </a:srgbClr>
        </a:solidFill>
        <a:ln w="12700" cap="flat" cmpd="sng" algn="ctr">
          <a:solidFill>
            <a:srgbClr val="ED7D31">
              <a:hueOff val="-873218"/>
              <a:satOff val="-50357"/>
              <a:lumOff val="5177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13DB19-6374-4B8D-84C5-3861C7DB7722}">
      <dsp:nvSpPr>
        <dsp:cNvPr id="0" name=""/>
        <dsp:cNvSpPr/>
      </dsp:nvSpPr>
      <dsp:spPr>
        <a:xfrm>
          <a:off x="0" y="1426128"/>
          <a:ext cx="9517965" cy="922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(Collaboration between PUR, ATC and GER), </a:t>
          </a:r>
          <a:r>
            <a:rPr lang="en-US" sz="2400" b="1" kern="1200" dirty="0">
              <a:solidFill>
                <a:srgbClr val="E60000"/>
              </a:solidFill>
              <a:latin typeface="Calibri" panose="020F0502020204030204"/>
              <a:ea typeface="+mn-ea"/>
              <a:cs typeface="+mn-cs"/>
            </a:rPr>
            <a:t>Finalized 2023</a:t>
          </a:r>
          <a:endParaRPr lang="en-US" sz="2400" kern="1200" dirty="0">
            <a:solidFill>
              <a:srgbClr val="E60000"/>
            </a:solidFill>
            <a:latin typeface="Calibri" panose="020F0502020204030204"/>
            <a:ea typeface="+mn-ea"/>
            <a:cs typeface="+mn-cs"/>
          </a:endParaRPr>
        </a:p>
      </dsp:txBody>
      <dsp:txXfrm>
        <a:off x="0" y="1426128"/>
        <a:ext cx="9517965" cy="922417"/>
      </dsp:txXfrm>
    </dsp:sp>
    <dsp:sp modelId="{5A0068F8-B178-46CE-9268-CBB9BC35C1B6}">
      <dsp:nvSpPr>
        <dsp:cNvPr id="0" name=""/>
        <dsp:cNvSpPr/>
      </dsp:nvSpPr>
      <dsp:spPr>
        <a:xfrm>
          <a:off x="0" y="2348546"/>
          <a:ext cx="9517965" cy="0"/>
        </a:xfrm>
        <a:prstGeom prst="line">
          <a:avLst/>
        </a:prstGeom>
        <a:solidFill>
          <a:srgbClr val="ED7D31">
            <a:hueOff val="-1164290"/>
            <a:satOff val="-67142"/>
            <a:lumOff val="6902"/>
            <a:alphaOff val="0"/>
          </a:srgbClr>
        </a:solidFill>
        <a:ln w="12700" cap="flat" cmpd="sng" algn="ctr">
          <a:solidFill>
            <a:srgbClr val="ED7D31">
              <a:hueOff val="-1164290"/>
              <a:satOff val="-67142"/>
              <a:lumOff val="6902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25C196-6DEB-41C4-AD87-DCEE07047BA7}">
      <dsp:nvSpPr>
        <dsp:cNvPr id="0" name=""/>
        <dsp:cNvSpPr/>
      </dsp:nvSpPr>
      <dsp:spPr>
        <a:xfrm>
          <a:off x="0" y="2348546"/>
          <a:ext cx="9517965" cy="6711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rgbClr val="4472C4">
                  <a:lumMod val="75000"/>
                </a:srgbClr>
              </a:solidFill>
              <a:latin typeface="Calibri" panose="020F0502020204030204"/>
              <a:ea typeface="+mn-ea"/>
              <a:cs typeface="+mn-cs"/>
            </a:rPr>
            <a:t>Exploration of methods for detecting insects in seed lots.</a:t>
          </a:r>
        </a:p>
      </dsp:txBody>
      <dsp:txXfrm>
        <a:off x="0" y="2348546"/>
        <a:ext cx="9517965" cy="671178"/>
      </dsp:txXfrm>
    </dsp:sp>
    <dsp:sp modelId="{0B5D071C-8075-4EE9-AF47-047A0ED229A7}">
      <dsp:nvSpPr>
        <dsp:cNvPr id="0" name=""/>
        <dsp:cNvSpPr/>
      </dsp:nvSpPr>
      <dsp:spPr>
        <a:xfrm>
          <a:off x="0" y="3019725"/>
          <a:ext cx="9517965" cy="0"/>
        </a:xfrm>
        <a:prstGeom prst="line">
          <a:avLst/>
        </a:prstGeom>
        <a:solidFill>
          <a:srgbClr val="ED7D31">
            <a:hueOff val="-1455363"/>
            <a:satOff val="-83928"/>
            <a:lumOff val="8628"/>
            <a:alphaOff val="0"/>
          </a:srgbClr>
        </a:solidFill>
        <a:ln w="12700" cap="flat" cmpd="sng" algn="ctr">
          <a:solidFill>
            <a:srgbClr val="ED7D31">
              <a:hueOff val="-1455363"/>
              <a:satOff val="-83928"/>
              <a:lumOff val="8628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054F12-BF41-4087-8550-F1C1D0811676}">
      <dsp:nvSpPr>
        <dsp:cNvPr id="0" name=""/>
        <dsp:cNvSpPr/>
      </dsp:nvSpPr>
      <dsp:spPr>
        <a:xfrm>
          <a:off x="0" y="3019725"/>
          <a:ext cx="9517965" cy="922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(Collaboration between SHC and ATC), </a:t>
          </a:r>
          <a:r>
            <a:rPr lang="en-US" sz="2400" b="1" kern="1200" dirty="0">
              <a:solidFill>
                <a:srgbClr val="E60000"/>
              </a:solidFill>
              <a:latin typeface="Calibri" panose="020F0502020204030204"/>
              <a:ea typeface="+mn-ea"/>
              <a:cs typeface="+mn-cs"/>
            </a:rPr>
            <a:t>Finalized 2023</a:t>
          </a:r>
        </a:p>
      </dsp:txBody>
      <dsp:txXfrm>
        <a:off x="0" y="3019725"/>
        <a:ext cx="9517965" cy="9224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2AFE63-3646-4F62-95C2-A744079DCEC0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D8716-3305-461C-9327-228CA172E0B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120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Presentation title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3D8716-3305-461C-9327-228CA172E0B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30566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Presentation title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3D8716-3305-461C-9327-228CA172E0B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182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Presentation title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3D8716-3305-461C-9327-228CA172E0B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944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Presentation title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3D8716-3305-461C-9327-228CA172E0B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847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Presentation title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3D8716-3305-461C-9327-228CA172E0B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814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Presentation title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3D8716-3305-461C-9327-228CA172E0B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172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Presentation title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3D8716-3305-461C-9327-228CA172E0B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294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Presentation title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3D8716-3305-461C-9327-228CA172E0B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4124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Presentation title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3D8716-3305-461C-9327-228CA172E0B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9952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Presentation title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3D8716-3305-461C-9327-228CA172E0B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64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33B25-3A01-44D2-A3BA-0281C13DF0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CA1A1A-5C0D-4F22-B735-497873E7E3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CBBFB6-F505-4639-8188-8BABE7D43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AE707-2383-488D-812F-447E08B1D12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B568B0-C05F-4BB6-B84C-22322DAC7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19A5C4-CD41-41D3-891A-05A580604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43CA-49A0-4088-8A7C-42A828D7CAE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15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7613F-3834-4AB7-941B-208747E56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9812FD-B3B8-4658-A4E1-A884963E3A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8EE750-1D7A-42E0-8BBA-B42FE51F5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AE707-2383-488D-812F-447E08B1D12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D2194B-5978-4084-811E-94341D60A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FAC40-BE3B-4CAC-BB15-BD9CD893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43CA-49A0-4088-8A7C-42A828D7CAE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795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A707EE-5526-4466-9C33-C8305D2286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73099F-9EB2-48AE-B1E8-8AE9B66C02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846C3-B0CB-4402-A737-501E0659A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AE707-2383-488D-812F-447E08B1D12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31409C-EAA1-4DB2-8E9B-9BFBA88D9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D19DFB-5B3A-4532-9F21-41E027034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43CA-49A0-4088-8A7C-42A828D7CAE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833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32F7F-8D35-42A8-BFE8-3EEB5FCBE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F0035-0DAB-4818-B04B-263B7A85E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0CE18-5B29-43FC-8104-D721B7134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AE707-2383-488D-812F-447E08B1D12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36F7BC-D944-4347-9311-7F7210AE7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1EF02-7C92-4BA1-B0BA-417755ABE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43CA-49A0-4088-8A7C-42A828D7CAE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24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15517-6BE9-44CC-8573-94E4D70E1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154A8-332B-4063-9752-A2367E486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53E4B-2C6D-4A01-8C37-EB7AD9DE4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AE707-2383-488D-812F-447E08B1D12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95D23E-947A-486F-BCCA-965200A92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2850E-11EC-4777-B8AA-C951CD079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43CA-49A0-4088-8A7C-42A828D7CAE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9421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F0345-8C73-47AD-8A0C-05DE12AB6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CED87-ECDE-4E56-B443-22A8B4592A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9550B9-5944-4687-A5B4-50FE84982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77B7B5-3319-4413-98E7-6FA093D65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AE707-2383-488D-812F-447E08B1D12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43EF14-B52B-4BA3-BDB0-C8C46BCD5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719F0-F28F-48A4-BA00-353A1164C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43CA-49A0-4088-8A7C-42A828D7CAE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899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3FD9C-3BE1-44B6-B42B-4DAC8579F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B11749-7245-4A9D-8138-2DF9EB2221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20F199-A542-4520-B6F9-F54294EDF9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7790ED-5565-4C5C-938B-72FE1437D4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7E6BC3-526D-446D-BF5A-3AF17C6526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34A7D7-FD0A-40AE-845D-2E7325819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AE707-2383-488D-812F-447E08B1D12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BB7FF4-0F63-4B29-90C7-0F0748AD0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6DF67E-B0CA-4C19-90DE-CA0A0C6A4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43CA-49A0-4088-8A7C-42A828D7CAE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765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8139F-EAE8-46E8-916E-874E89664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5819F5-5B68-4171-BFA4-A0B52298A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AE707-2383-488D-812F-447E08B1D12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3A04E4-AE69-4C76-81AD-72899E0AD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0E6B22-6966-4BF1-ABDA-CF1125B09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43CA-49A0-4088-8A7C-42A828D7CAE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9798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4F289F-57F2-4085-B5F2-C4AF0C790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AE707-2383-488D-812F-447E08B1D12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FB2530-065B-4932-9246-CB4AA9F56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C07F6D-B0B6-4DA0-AE4D-80658CE97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43CA-49A0-4088-8A7C-42A828D7CAE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325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9B020-F1E6-47B5-9E49-7FDC44BA3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A69C7-EF15-440B-AAAA-350E3F98C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109AFD-5AFE-4F38-94F9-4B73FF6A44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80A335-1F26-454E-B2FD-D0CAF105D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AE707-2383-488D-812F-447E08B1D12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35CD65-E4E9-46E6-A27E-4D8CC972E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BBD20E-76C4-4B79-BAAF-7C72CD0BC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43CA-49A0-4088-8A7C-42A828D7CAE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4167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08041-28F8-451E-961B-6CE2133C4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18877C-570E-4529-9A53-0056ED7C6B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766EA7-CE95-4D5E-94CC-7B09C2FD3E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00086B-4BC9-46FE-8F61-4340989BC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AE707-2383-488D-812F-447E08B1D12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D672A3-71B1-45EF-90F6-8A1B2E3B9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02D470-B60C-4FB5-A57C-D927012FC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43CA-49A0-4088-8A7C-42A828D7CAE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0591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1964FE-83BD-4CD0-A68B-50639BB46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94FA85-DD34-4DBC-83C7-2D377C6F4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F09A52-7CCA-45C9-B4EE-98FF2E6452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AE707-2383-488D-812F-447E08B1D12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3C2FC8-CD8B-4560-A5BD-DD957778DC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CED29-A375-47CF-8AF8-3C7EB7815B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E43CA-49A0-4088-8A7C-42A828D7CAE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302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FC9E2-D3FF-41E2-9E6C-5868B805D5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778" y="950025"/>
            <a:ext cx="11426190" cy="2699364"/>
          </a:xfrm>
        </p:spPr>
        <p:txBody>
          <a:bodyPr anchor="ctr">
            <a:normAutofit fontScale="90000"/>
          </a:bodyPr>
          <a:lstStyle/>
          <a:p>
            <a:r>
              <a:rPr lang="en-US" dirty="0">
                <a:solidFill>
                  <a:srgbClr val="101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ATC</a:t>
            </a:r>
            <a:br>
              <a:rPr lang="en-US" dirty="0">
                <a:solidFill>
                  <a:srgbClr val="10115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101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 Technologies Committee</a:t>
            </a:r>
            <a:br>
              <a:rPr lang="en-US" dirty="0">
                <a:solidFill>
                  <a:srgbClr val="10115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solidFill>
                <a:srgbClr val="101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59EB0-43BA-472E-AB14-9804D0E78A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08171"/>
            <a:ext cx="9144000" cy="423655"/>
          </a:xfrm>
        </p:spPr>
        <p:txBody>
          <a:bodyPr>
            <a:noAutofit/>
          </a:bodyPr>
          <a:lstStyle/>
          <a:p>
            <a:r>
              <a:rPr lang="en-GB" sz="2800" dirty="0">
                <a:solidFill>
                  <a:srgbClr val="E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(2023-2024)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24EC99B-7839-EE71-1471-2C7446078DA1}"/>
              </a:ext>
            </a:extLst>
          </p:cNvPr>
          <p:cNvSpPr txBox="1"/>
          <p:nvPr/>
        </p:nvSpPr>
        <p:spPr>
          <a:xfrm>
            <a:off x="481807" y="3551954"/>
            <a:ext cx="1065163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E60000"/>
                </a:solidFill>
              </a:rPr>
              <a:t> Overview ATC activities  </a:t>
            </a:r>
            <a:r>
              <a:rPr lang="en-US" sz="3200" dirty="0"/>
              <a:t>(</a:t>
            </a:r>
            <a:r>
              <a:rPr lang="en-US" sz="3200" dirty="0">
                <a:solidFill>
                  <a:srgbClr val="101155"/>
                </a:solidFill>
              </a:rPr>
              <a:t>Bert van Duijn</a:t>
            </a:r>
            <a:r>
              <a:rPr lang="en-US" sz="3200" dirty="0"/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E60000"/>
                </a:solidFill>
              </a:rPr>
              <a:t> Consortium for sharing image data for the development of Imaging Technologies for seed quality testing </a:t>
            </a:r>
            <a:r>
              <a:rPr lang="en-US" sz="3200" dirty="0"/>
              <a:t>(</a:t>
            </a:r>
            <a:r>
              <a:rPr lang="en-US" sz="3200" dirty="0">
                <a:solidFill>
                  <a:srgbClr val="101155"/>
                </a:solidFill>
              </a:rPr>
              <a:t>Ganesh Kumar, Craig McGill, Bert van Duijn</a:t>
            </a:r>
            <a:r>
              <a:rPr lang="en-US" sz="3200" dirty="0"/>
              <a:t>)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87507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CF29B2E-15D5-6AF7-382A-D53AE7D13A87}"/>
              </a:ext>
            </a:extLst>
          </p:cNvPr>
          <p:cNvSpPr txBox="1">
            <a:spLocks/>
          </p:cNvSpPr>
          <p:nvPr/>
        </p:nvSpPr>
        <p:spPr>
          <a:xfrm>
            <a:off x="838200" y="2775631"/>
            <a:ext cx="10515600" cy="58058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dirty="0">
                <a:solidFill>
                  <a:srgbClr val="101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1995864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CF29B2E-15D5-6AF7-382A-D53AE7D13A87}"/>
              </a:ext>
            </a:extLst>
          </p:cNvPr>
          <p:cNvSpPr txBox="1">
            <a:spLocks/>
          </p:cNvSpPr>
          <p:nvPr/>
        </p:nvSpPr>
        <p:spPr>
          <a:xfrm>
            <a:off x="155620" y="2347927"/>
            <a:ext cx="10515600" cy="58058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dirty="0">
                <a:solidFill>
                  <a:srgbClr val="101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042D774-66E1-B59B-9DC1-37254A84CAFE}"/>
              </a:ext>
            </a:extLst>
          </p:cNvPr>
          <p:cNvSpPr txBox="1">
            <a:spLocks/>
          </p:cNvSpPr>
          <p:nvPr/>
        </p:nvSpPr>
        <p:spPr>
          <a:xfrm>
            <a:off x="155620" y="3111391"/>
            <a:ext cx="10515600" cy="28279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>
                <a:solidFill>
                  <a:srgbClr val="E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A6F51D-1AE6-3D1D-2581-B862A37A6D78}"/>
              </a:ext>
            </a:extLst>
          </p:cNvPr>
          <p:cNvSpPr txBox="1">
            <a:spLocks/>
          </p:cNvSpPr>
          <p:nvPr/>
        </p:nvSpPr>
        <p:spPr>
          <a:xfrm>
            <a:off x="155608" y="486286"/>
            <a:ext cx="7361882" cy="796092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b="1" dirty="0">
                <a:solidFill>
                  <a:srgbClr val="002060"/>
                </a:solidFill>
              </a:rPr>
              <a:t>16 Members from 13 Countries</a:t>
            </a:r>
            <a:endParaRPr lang="nl-NL" b="1" dirty="0">
              <a:solidFill>
                <a:srgbClr val="002060"/>
              </a:solidFill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692A2EE-1BA7-60B8-5DF5-C884180204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490" y="1637561"/>
            <a:ext cx="5297883" cy="410906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7093178-2F5F-761A-C564-50F0EC3923A9}"/>
              </a:ext>
            </a:extLst>
          </p:cNvPr>
          <p:cNvSpPr txBox="1">
            <a:spLocks/>
          </p:cNvSpPr>
          <p:nvPr/>
        </p:nvSpPr>
        <p:spPr>
          <a:xfrm>
            <a:off x="7814332" y="814103"/>
            <a:ext cx="2568554" cy="5229793"/>
          </a:xfrm>
        </p:spPr>
        <p:txBody>
          <a:bodyPr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300" b="1" dirty="0">
                <a:solidFill>
                  <a:srgbClr val="E60000"/>
                </a:solidFill>
              </a:rPr>
              <a:t>Bert van Duijn (NL), chair</a:t>
            </a:r>
          </a:p>
          <a:p>
            <a:r>
              <a:rPr lang="nl-NL" sz="1300" b="1" dirty="0">
                <a:solidFill>
                  <a:srgbClr val="E60000"/>
                </a:solidFill>
              </a:rPr>
              <a:t>Francisco G. Gomes Junior (BR), </a:t>
            </a:r>
            <a:r>
              <a:rPr lang="nl-NL" sz="1300" b="1" dirty="0" err="1">
                <a:solidFill>
                  <a:srgbClr val="E60000"/>
                </a:solidFill>
              </a:rPr>
              <a:t>vice</a:t>
            </a:r>
            <a:r>
              <a:rPr lang="nl-NL" sz="1300" b="1" dirty="0">
                <a:solidFill>
                  <a:srgbClr val="E60000"/>
                </a:solidFill>
              </a:rPr>
              <a:t> chair</a:t>
            </a:r>
          </a:p>
          <a:p>
            <a:r>
              <a:rPr lang="nl-NL" sz="1300" b="1" dirty="0">
                <a:solidFill>
                  <a:srgbClr val="E60000"/>
                </a:solidFill>
              </a:rPr>
              <a:t>Brigitte Hamman (SA)</a:t>
            </a:r>
          </a:p>
          <a:p>
            <a:r>
              <a:rPr lang="nl-NL" sz="1300" b="1" dirty="0" err="1">
                <a:solidFill>
                  <a:srgbClr val="E60000"/>
                </a:solidFill>
              </a:rPr>
              <a:t>Devaraja</a:t>
            </a:r>
            <a:r>
              <a:rPr lang="nl-NL" sz="1300" b="1" dirty="0">
                <a:solidFill>
                  <a:srgbClr val="E60000"/>
                </a:solidFill>
              </a:rPr>
              <a:t> </a:t>
            </a:r>
            <a:r>
              <a:rPr lang="nl-NL" sz="1300" b="1" dirty="0" err="1">
                <a:solidFill>
                  <a:srgbClr val="E60000"/>
                </a:solidFill>
              </a:rPr>
              <a:t>Achar</a:t>
            </a:r>
            <a:r>
              <a:rPr lang="nl-NL" sz="1300" b="1" dirty="0">
                <a:solidFill>
                  <a:srgbClr val="E60000"/>
                </a:solidFill>
              </a:rPr>
              <a:t> A.M. (IN)</a:t>
            </a:r>
          </a:p>
          <a:p>
            <a:r>
              <a:rPr lang="nl-NL" sz="1300" b="1" dirty="0">
                <a:solidFill>
                  <a:srgbClr val="E60000"/>
                </a:solidFill>
              </a:rPr>
              <a:t>Birte Boelt (DK)</a:t>
            </a:r>
          </a:p>
          <a:p>
            <a:r>
              <a:rPr lang="nl-NL" sz="1300" b="1" dirty="0">
                <a:solidFill>
                  <a:srgbClr val="E60000"/>
                </a:solidFill>
              </a:rPr>
              <a:t>Sebastian Bopper (GER)</a:t>
            </a:r>
          </a:p>
          <a:p>
            <a:r>
              <a:rPr lang="nl-NL" sz="1300" b="1" dirty="0">
                <a:solidFill>
                  <a:srgbClr val="E60000"/>
                </a:solidFill>
              </a:rPr>
              <a:t>Kent J. Bradford (USA)</a:t>
            </a:r>
          </a:p>
          <a:p>
            <a:r>
              <a:rPr lang="nl-NL" sz="1300" b="1" dirty="0">
                <a:solidFill>
                  <a:srgbClr val="E60000"/>
                </a:solidFill>
              </a:rPr>
              <a:t>Henry Bruggink (NL)</a:t>
            </a:r>
          </a:p>
          <a:p>
            <a:r>
              <a:rPr lang="nl-NL" sz="1300" b="1" dirty="0">
                <a:solidFill>
                  <a:srgbClr val="E60000"/>
                </a:solidFill>
              </a:rPr>
              <a:t>Aurélie </a:t>
            </a:r>
            <a:r>
              <a:rPr lang="nl-NL" sz="1300" b="1" dirty="0" err="1">
                <a:solidFill>
                  <a:srgbClr val="E60000"/>
                </a:solidFill>
              </a:rPr>
              <a:t>Charrier</a:t>
            </a:r>
            <a:r>
              <a:rPr lang="nl-NL" sz="1300" b="1" dirty="0">
                <a:solidFill>
                  <a:srgbClr val="E60000"/>
                </a:solidFill>
              </a:rPr>
              <a:t> (FR) </a:t>
            </a:r>
          </a:p>
          <a:p>
            <a:r>
              <a:rPr lang="nl-NL" sz="1300" b="1" dirty="0">
                <a:solidFill>
                  <a:srgbClr val="E60000"/>
                </a:solidFill>
              </a:rPr>
              <a:t>Giovanny Lopez (NL) </a:t>
            </a:r>
          </a:p>
          <a:p>
            <a:r>
              <a:rPr lang="nl-NL" sz="1300" b="1" dirty="0">
                <a:solidFill>
                  <a:srgbClr val="E60000"/>
                </a:solidFill>
              </a:rPr>
              <a:t>Mailén </a:t>
            </a:r>
            <a:r>
              <a:rPr lang="nl-NL" sz="1300" b="1" dirty="0" err="1">
                <a:solidFill>
                  <a:srgbClr val="E60000"/>
                </a:solidFill>
              </a:rPr>
              <a:t>Ariela</a:t>
            </a:r>
            <a:r>
              <a:rPr lang="nl-NL" sz="1300" b="1" dirty="0">
                <a:solidFill>
                  <a:srgbClr val="E60000"/>
                </a:solidFill>
              </a:rPr>
              <a:t> Martinez (AR)</a:t>
            </a:r>
          </a:p>
          <a:p>
            <a:r>
              <a:rPr lang="nl-NL" sz="1300" b="1" dirty="0">
                <a:solidFill>
                  <a:srgbClr val="E60000"/>
                </a:solidFill>
              </a:rPr>
              <a:t>Nikolay S. </a:t>
            </a:r>
            <a:r>
              <a:rPr lang="nl-NL" sz="1300" b="1" dirty="0" err="1">
                <a:solidFill>
                  <a:srgbClr val="E60000"/>
                </a:solidFill>
              </a:rPr>
              <a:t>Priyatkin</a:t>
            </a:r>
            <a:r>
              <a:rPr lang="nl-NL" sz="1300" b="1" dirty="0">
                <a:solidFill>
                  <a:srgbClr val="E60000"/>
                </a:solidFill>
              </a:rPr>
              <a:t> (RU)</a:t>
            </a:r>
          </a:p>
          <a:p>
            <a:r>
              <a:rPr lang="nl-NL" sz="1300" b="1" dirty="0">
                <a:solidFill>
                  <a:srgbClr val="E60000"/>
                </a:solidFill>
              </a:rPr>
              <a:t>Tomoko Sakata (JP)</a:t>
            </a:r>
          </a:p>
          <a:p>
            <a:r>
              <a:rPr lang="nl-NL" sz="1300" b="1" dirty="0" err="1">
                <a:solidFill>
                  <a:srgbClr val="E60000"/>
                </a:solidFill>
              </a:rPr>
              <a:t>Zhujun</a:t>
            </a:r>
            <a:r>
              <a:rPr lang="nl-NL" sz="1300" b="1" dirty="0">
                <a:solidFill>
                  <a:srgbClr val="E60000"/>
                </a:solidFill>
              </a:rPr>
              <a:t> Zhu (CN)</a:t>
            </a:r>
          </a:p>
          <a:p>
            <a:r>
              <a:rPr lang="nl-NL" sz="1300" b="1" dirty="0">
                <a:solidFill>
                  <a:srgbClr val="E60000"/>
                </a:solidFill>
              </a:rPr>
              <a:t>Sunmeet Bhatia (NZ)</a:t>
            </a:r>
          </a:p>
          <a:p>
            <a:r>
              <a:rPr lang="nl-NL" sz="1300" b="1" dirty="0">
                <a:solidFill>
                  <a:srgbClr val="E60000"/>
                </a:solidFill>
              </a:rPr>
              <a:t>Ganesh Kumar (USA)</a:t>
            </a:r>
          </a:p>
          <a:p>
            <a:pPr marL="0" indent="0">
              <a:buNone/>
            </a:pPr>
            <a:r>
              <a:rPr lang="nl-NL" sz="1600" b="1" dirty="0" err="1">
                <a:solidFill>
                  <a:srgbClr val="101155"/>
                </a:solidFill>
              </a:rPr>
              <a:t>Ecom</a:t>
            </a:r>
            <a:r>
              <a:rPr lang="nl-NL" sz="1600" b="1" dirty="0">
                <a:solidFill>
                  <a:srgbClr val="101155"/>
                </a:solidFill>
              </a:rPr>
              <a:t> </a:t>
            </a:r>
            <a:r>
              <a:rPr lang="nl-NL" sz="1600" b="1" dirty="0" err="1">
                <a:solidFill>
                  <a:srgbClr val="101155"/>
                </a:solidFill>
              </a:rPr>
              <a:t>liason</a:t>
            </a:r>
            <a:r>
              <a:rPr lang="nl-NL" sz="1600" b="1" dirty="0">
                <a:solidFill>
                  <a:srgbClr val="101155"/>
                </a:solidFill>
              </a:rPr>
              <a:t>: </a:t>
            </a:r>
            <a:r>
              <a:rPr lang="nl-NL" sz="1600" b="1" dirty="0" err="1">
                <a:solidFill>
                  <a:srgbClr val="101155"/>
                </a:solidFill>
              </a:rPr>
              <a:t>Craig</a:t>
            </a:r>
            <a:r>
              <a:rPr lang="nl-NL" sz="1600" b="1" dirty="0">
                <a:solidFill>
                  <a:srgbClr val="101155"/>
                </a:solidFill>
              </a:rPr>
              <a:t> </a:t>
            </a:r>
            <a:r>
              <a:rPr lang="nl-NL" sz="1600" b="1" dirty="0" err="1">
                <a:solidFill>
                  <a:srgbClr val="101155"/>
                </a:solidFill>
              </a:rPr>
              <a:t>McGill</a:t>
            </a:r>
            <a:endParaRPr lang="nl-NL" sz="1600" b="1" dirty="0">
              <a:solidFill>
                <a:srgbClr val="1011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825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6F51D-1AE6-3D1D-2581-B862A37A6D78}"/>
              </a:ext>
            </a:extLst>
          </p:cNvPr>
          <p:cNvSpPr txBox="1">
            <a:spLocks/>
          </p:cNvSpPr>
          <p:nvPr/>
        </p:nvSpPr>
        <p:spPr>
          <a:xfrm>
            <a:off x="155608" y="486286"/>
            <a:ext cx="7361882" cy="796092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nl-NL" b="1" dirty="0">
              <a:solidFill>
                <a:srgbClr val="002060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031583-0239-9276-133B-1B0909DA4804}"/>
              </a:ext>
            </a:extLst>
          </p:cNvPr>
          <p:cNvSpPr txBox="1">
            <a:spLocks/>
          </p:cNvSpPr>
          <p:nvPr/>
        </p:nvSpPr>
        <p:spPr>
          <a:xfrm>
            <a:off x="812284" y="263812"/>
            <a:ext cx="6490559" cy="1241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6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Current working groups</a:t>
            </a:r>
            <a:endParaRPr kumimoji="0" lang="nl-NL" sz="4400" b="1" i="0" u="none" strike="noStrike" kern="1200" cap="none" spc="0" normalizeH="0" baseline="0" noProof="0" dirty="0">
              <a:ln>
                <a:noFill/>
              </a:ln>
              <a:solidFill>
                <a:srgbClr val="E6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447EAB6-7874-3483-3911-2433B5DDDADC}"/>
              </a:ext>
            </a:extLst>
          </p:cNvPr>
          <p:cNvSpPr txBox="1">
            <a:spLocks/>
          </p:cNvSpPr>
          <p:nvPr/>
        </p:nvSpPr>
        <p:spPr>
          <a:xfrm>
            <a:off x="411611" y="1428038"/>
            <a:ext cx="9696216" cy="46821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0115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X-ray based technologies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0115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2D X-ray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0115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3D X-ray</a:t>
            </a: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srgbClr val="10115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0115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(Multi spectral) </a:t>
            </a:r>
            <a:r>
              <a:rPr lang="en-US" sz="2800" b="1" dirty="0">
                <a:solidFill>
                  <a:srgbClr val="101155"/>
                </a:solidFill>
                <a:latin typeface="Calibri" panose="020F0502020204030204"/>
              </a:rPr>
              <a:t>I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0115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maging</a:t>
            </a: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srgbClr val="10115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0115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(Mathematical) Modelling in seed testing (with STA &amp; MOI)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b="1" dirty="0">
                <a:solidFill>
                  <a:srgbClr val="101155"/>
                </a:solidFill>
                <a:latin typeface="Calibri" panose="020F0502020204030204"/>
              </a:rPr>
              <a:t>Molecular Technologies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0115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Exploring central depository for images of Physical Purity (with STA,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0115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Ecom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0115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members)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b="1" dirty="0">
                <a:solidFill>
                  <a:srgbClr val="101155"/>
                </a:solidFill>
                <a:latin typeface="Calibri" panose="020F0502020204030204"/>
              </a:rPr>
              <a:t>Practical guidelines for image analysis (with PUR, STA, GER, VIG)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0115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0115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Workshops/ seminars</a:t>
            </a:r>
            <a:endParaRPr lang="en-US" sz="2800" b="1" dirty="0">
              <a:solidFill>
                <a:srgbClr val="101155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1506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6F51D-1AE6-3D1D-2581-B862A37A6D78}"/>
              </a:ext>
            </a:extLst>
          </p:cNvPr>
          <p:cNvSpPr txBox="1">
            <a:spLocks/>
          </p:cNvSpPr>
          <p:nvPr/>
        </p:nvSpPr>
        <p:spPr>
          <a:xfrm>
            <a:off x="155608" y="486286"/>
            <a:ext cx="7361882" cy="796092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nl-NL" b="1" dirty="0">
              <a:solidFill>
                <a:srgbClr val="002060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031583-0239-9276-133B-1B0909DA4804}"/>
              </a:ext>
            </a:extLst>
          </p:cNvPr>
          <p:cNvSpPr txBox="1">
            <a:spLocks/>
          </p:cNvSpPr>
          <p:nvPr/>
        </p:nvSpPr>
        <p:spPr>
          <a:xfrm>
            <a:off x="775213" y="716692"/>
            <a:ext cx="9110191" cy="15068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6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ATC involvement in 2 ISTA funded special projects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6A459B78-4ED8-9FC8-8E55-DB0891AC08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4503376"/>
              </p:ext>
            </p:extLst>
          </p:nvPr>
        </p:nvGraphicFramePr>
        <p:xfrm>
          <a:off x="775212" y="2098589"/>
          <a:ext cx="9517965" cy="3943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52027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6F51D-1AE6-3D1D-2581-B862A37A6D78}"/>
              </a:ext>
            </a:extLst>
          </p:cNvPr>
          <p:cNvSpPr txBox="1">
            <a:spLocks/>
          </p:cNvSpPr>
          <p:nvPr/>
        </p:nvSpPr>
        <p:spPr>
          <a:xfrm>
            <a:off x="155608" y="486286"/>
            <a:ext cx="7361882" cy="796092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nl-NL" b="1" dirty="0">
              <a:solidFill>
                <a:srgbClr val="002060"/>
              </a:solidFill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4FBA102-71E6-1ECB-6A48-0F2F1A971ED4}"/>
              </a:ext>
            </a:extLst>
          </p:cNvPr>
          <p:cNvSpPr txBox="1"/>
          <p:nvPr/>
        </p:nvSpPr>
        <p:spPr>
          <a:xfrm>
            <a:off x="962231" y="698981"/>
            <a:ext cx="858954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Seminar/interest meeting on Mathematical modelling in seed testing  (May 31, 2023, Verona)</a:t>
            </a:r>
            <a:endParaRPr lang="nl-NL" sz="2800" b="1" dirty="0">
              <a:solidFill>
                <a:srgbClr val="FF0000"/>
              </a:solidFill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55D13CF-EE4F-7B49-FD01-ACEBB4F52619}"/>
              </a:ext>
            </a:extLst>
          </p:cNvPr>
          <p:cNvSpPr txBox="1"/>
          <p:nvPr/>
        </p:nvSpPr>
        <p:spPr>
          <a:xfrm>
            <a:off x="614980" y="1865783"/>
            <a:ext cx="10962039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err="1">
                <a:solidFill>
                  <a:srgbClr val="101155"/>
                </a:solidFill>
              </a:rPr>
              <a:t>Introduction</a:t>
            </a:r>
            <a:r>
              <a:rPr lang="nl-NL" sz="2800" dirty="0">
                <a:solidFill>
                  <a:srgbClr val="101155"/>
                </a:solidFill>
              </a:rPr>
              <a:t> </a:t>
            </a:r>
            <a:r>
              <a:rPr lang="nl-NL" sz="2800" dirty="0" err="1">
                <a:solidFill>
                  <a:srgbClr val="101155"/>
                </a:solidFill>
              </a:rPr>
              <a:t>to</a:t>
            </a:r>
            <a:r>
              <a:rPr lang="nl-NL" sz="2800" dirty="0">
                <a:solidFill>
                  <a:srgbClr val="101155"/>
                </a:solidFill>
              </a:rPr>
              <a:t> </a:t>
            </a:r>
            <a:r>
              <a:rPr lang="nl-NL" sz="2800" dirty="0" err="1">
                <a:solidFill>
                  <a:srgbClr val="101155"/>
                </a:solidFill>
              </a:rPr>
              <a:t>the</a:t>
            </a:r>
            <a:r>
              <a:rPr lang="nl-NL" sz="2800" dirty="0">
                <a:solidFill>
                  <a:srgbClr val="101155"/>
                </a:solidFill>
              </a:rPr>
              <a:t> </a:t>
            </a:r>
            <a:r>
              <a:rPr lang="nl-NL" sz="2800" dirty="0" err="1">
                <a:solidFill>
                  <a:srgbClr val="101155"/>
                </a:solidFill>
              </a:rPr>
              <a:t>initiative</a:t>
            </a:r>
            <a:r>
              <a:rPr lang="nl-NL" sz="2800" dirty="0">
                <a:solidFill>
                  <a:srgbClr val="101155"/>
                </a:solidFill>
              </a:rPr>
              <a:t> and types of </a:t>
            </a:r>
            <a:r>
              <a:rPr lang="nl-NL" sz="2800" dirty="0" err="1">
                <a:solidFill>
                  <a:srgbClr val="101155"/>
                </a:solidFill>
              </a:rPr>
              <a:t>modelling</a:t>
            </a:r>
            <a:r>
              <a:rPr lang="nl-NL" sz="2800" dirty="0">
                <a:solidFill>
                  <a:srgbClr val="101155"/>
                </a:solidFill>
              </a:rPr>
              <a:t> </a:t>
            </a:r>
            <a:r>
              <a:rPr lang="nl-NL" sz="2800" dirty="0" err="1">
                <a:solidFill>
                  <a:srgbClr val="101155"/>
                </a:solidFill>
              </a:rPr>
              <a:t>to</a:t>
            </a:r>
            <a:r>
              <a:rPr lang="nl-NL" sz="2800" dirty="0">
                <a:solidFill>
                  <a:srgbClr val="101155"/>
                </a:solidFill>
              </a:rPr>
              <a:t> </a:t>
            </a:r>
            <a:r>
              <a:rPr lang="nl-NL" sz="2800" dirty="0" err="1">
                <a:solidFill>
                  <a:srgbClr val="101155"/>
                </a:solidFill>
              </a:rPr>
              <a:t>consider</a:t>
            </a:r>
            <a:r>
              <a:rPr lang="nl-NL" sz="2800" dirty="0"/>
              <a:t>   </a:t>
            </a:r>
          </a:p>
          <a:p>
            <a:r>
              <a:rPr lang="nl-NL" dirty="0"/>
              <a:t>	Bert van Duijn, ATC  / </a:t>
            </a:r>
            <a:r>
              <a:rPr lang="nl-NL" dirty="0" err="1"/>
              <a:t>Tomoko</a:t>
            </a:r>
            <a:r>
              <a:rPr lang="nl-NL" dirty="0"/>
              <a:t> </a:t>
            </a:r>
            <a:r>
              <a:rPr lang="nl-NL" dirty="0" err="1"/>
              <a:t>Sakata</a:t>
            </a:r>
            <a:r>
              <a:rPr lang="nl-NL" dirty="0"/>
              <a:t>, ATC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101155"/>
                </a:solidFill>
              </a:rPr>
              <a:t>The Ellis-Roberts </a:t>
            </a:r>
            <a:r>
              <a:rPr lang="nl-NL" sz="2800" dirty="0" err="1">
                <a:solidFill>
                  <a:srgbClr val="101155"/>
                </a:solidFill>
              </a:rPr>
              <a:t>viability</a:t>
            </a:r>
            <a:r>
              <a:rPr lang="nl-NL" sz="2800" dirty="0">
                <a:solidFill>
                  <a:srgbClr val="101155"/>
                </a:solidFill>
              </a:rPr>
              <a:t> </a:t>
            </a:r>
            <a:r>
              <a:rPr lang="nl-NL" sz="2800" dirty="0" err="1">
                <a:solidFill>
                  <a:srgbClr val="101155"/>
                </a:solidFill>
              </a:rPr>
              <a:t>equations</a:t>
            </a:r>
            <a:r>
              <a:rPr lang="nl-NL" sz="2800" dirty="0">
                <a:solidFill>
                  <a:srgbClr val="101155"/>
                </a:solidFill>
              </a:rPr>
              <a:t> </a:t>
            </a:r>
            <a:r>
              <a:rPr lang="nl-NL" sz="2800" dirty="0" err="1">
                <a:solidFill>
                  <a:srgbClr val="101155"/>
                </a:solidFill>
              </a:rPr>
              <a:t>to</a:t>
            </a:r>
            <a:r>
              <a:rPr lang="nl-NL" sz="2800" dirty="0">
                <a:solidFill>
                  <a:srgbClr val="101155"/>
                </a:solidFill>
              </a:rPr>
              <a:t> model </a:t>
            </a:r>
            <a:r>
              <a:rPr lang="nl-NL" sz="2800" dirty="0" err="1">
                <a:solidFill>
                  <a:srgbClr val="101155"/>
                </a:solidFill>
              </a:rPr>
              <a:t>seed</a:t>
            </a:r>
            <a:r>
              <a:rPr lang="nl-NL" sz="2800" dirty="0">
                <a:solidFill>
                  <a:srgbClr val="101155"/>
                </a:solidFill>
              </a:rPr>
              <a:t> </a:t>
            </a:r>
            <a:r>
              <a:rPr lang="nl-NL" sz="2800" dirty="0" err="1">
                <a:solidFill>
                  <a:srgbClr val="101155"/>
                </a:solidFill>
              </a:rPr>
              <a:t>longevity</a:t>
            </a:r>
            <a:r>
              <a:rPr lang="nl-NL" sz="2800" dirty="0">
                <a:solidFill>
                  <a:srgbClr val="101155"/>
                </a:solidFill>
              </a:rPr>
              <a:t> in storage and  extension </a:t>
            </a:r>
            <a:r>
              <a:rPr lang="nl-NL" sz="2800" dirty="0" err="1">
                <a:solidFill>
                  <a:srgbClr val="101155"/>
                </a:solidFill>
              </a:rPr>
              <a:t>into</a:t>
            </a:r>
            <a:r>
              <a:rPr lang="nl-NL" sz="2800" dirty="0">
                <a:solidFill>
                  <a:srgbClr val="101155"/>
                </a:solidFill>
              </a:rPr>
              <a:t> </a:t>
            </a:r>
            <a:r>
              <a:rPr lang="nl-NL" sz="2800" dirty="0" err="1">
                <a:solidFill>
                  <a:srgbClr val="101155"/>
                </a:solidFill>
              </a:rPr>
              <a:t>germination</a:t>
            </a:r>
            <a:r>
              <a:rPr lang="nl-NL" sz="2800" dirty="0">
                <a:solidFill>
                  <a:srgbClr val="101155"/>
                </a:solidFill>
              </a:rPr>
              <a:t> time courses via </a:t>
            </a:r>
            <a:r>
              <a:rPr lang="nl-NL" sz="2800" dirty="0" err="1">
                <a:solidFill>
                  <a:srgbClr val="101155"/>
                </a:solidFill>
              </a:rPr>
              <a:t>the</a:t>
            </a:r>
            <a:r>
              <a:rPr lang="nl-NL" sz="2800" dirty="0">
                <a:solidFill>
                  <a:srgbClr val="101155"/>
                </a:solidFill>
              </a:rPr>
              <a:t> PBT </a:t>
            </a:r>
            <a:r>
              <a:rPr lang="nl-NL" sz="2800" dirty="0" err="1">
                <a:solidFill>
                  <a:srgbClr val="101155"/>
                </a:solidFill>
              </a:rPr>
              <a:t>models</a:t>
            </a:r>
            <a:r>
              <a:rPr lang="nl-NL" sz="2800" dirty="0">
                <a:solidFill>
                  <a:srgbClr val="101155"/>
                </a:solidFill>
              </a:rPr>
              <a:t> </a:t>
            </a:r>
          </a:p>
          <a:p>
            <a:r>
              <a:rPr lang="nl-NL" dirty="0"/>
              <a:t>	Fiona Hay, MOI / Kent Bradford, ATC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101155"/>
                </a:solidFill>
              </a:rPr>
              <a:t>A.I. </a:t>
            </a:r>
            <a:r>
              <a:rPr lang="nl-NL" sz="2800" dirty="0" err="1">
                <a:solidFill>
                  <a:srgbClr val="101155"/>
                </a:solidFill>
              </a:rPr>
              <a:t>Based</a:t>
            </a:r>
            <a:r>
              <a:rPr lang="nl-NL" sz="2800" dirty="0">
                <a:solidFill>
                  <a:srgbClr val="101155"/>
                </a:solidFill>
              </a:rPr>
              <a:t> </a:t>
            </a:r>
            <a:r>
              <a:rPr lang="nl-NL" sz="2800" dirty="0" err="1">
                <a:solidFill>
                  <a:srgbClr val="101155"/>
                </a:solidFill>
              </a:rPr>
              <a:t>Modelling</a:t>
            </a:r>
            <a:r>
              <a:rPr lang="nl-NL" sz="2800" dirty="0">
                <a:solidFill>
                  <a:srgbClr val="101155"/>
                </a:solidFill>
              </a:rPr>
              <a:t> in Seed Imaging Applications </a:t>
            </a:r>
          </a:p>
          <a:p>
            <a:pPr lvl="1"/>
            <a:r>
              <a:rPr lang="nl-NL" dirty="0"/>
              <a:t>	Kyle T. Peterson (Bayer </a:t>
            </a:r>
            <a:r>
              <a:rPr lang="nl-NL" dirty="0" err="1"/>
              <a:t>Crop</a:t>
            </a:r>
            <a:r>
              <a:rPr lang="nl-NL" dirty="0"/>
              <a:t> Sciences, </a:t>
            </a:r>
            <a:r>
              <a:rPr lang="nl-NL" dirty="0" err="1"/>
              <a:t>Innovation</a:t>
            </a:r>
            <a:r>
              <a:rPr lang="nl-NL" dirty="0"/>
              <a:t> Science &amp; Engineering, USA)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err="1">
                <a:solidFill>
                  <a:srgbClr val="101155"/>
                </a:solidFill>
              </a:rPr>
              <a:t>Discussion</a:t>
            </a:r>
            <a:r>
              <a:rPr lang="nl-NL" sz="2800" dirty="0">
                <a:solidFill>
                  <a:srgbClr val="101155"/>
                </a:solidFill>
              </a:rPr>
              <a:t> on </a:t>
            </a:r>
            <a:r>
              <a:rPr lang="nl-NL" sz="2800" dirty="0" err="1">
                <a:solidFill>
                  <a:srgbClr val="101155"/>
                </a:solidFill>
              </a:rPr>
              <a:t>Assessing</a:t>
            </a:r>
            <a:r>
              <a:rPr lang="nl-NL" sz="2800" dirty="0">
                <a:solidFill>
                  <a:srgbClr val="101155"/>
                </a:solidFill>
              </a:rPr>
              <a:t> </a:t>
            </a:r>
            <a:r>
              <a:rPr lang="nl-NL" sz="2800" dirty="0" err="1">
                <a:solidFill>
                  <a:srgbClr val="101155"/>
                </a:solidFill>
              </a:rPr>
              <a:t>Uncertainty</a:t>
            </a:r>
            <a:r>
              <a:rPr lang="nl-NL" sz="2800" dirty="0">
                <a:solidFill>
                  <a:srgbClr val="101155"/>
                </a:solidFill>
              </a:rPr>
              <a:t> in Seed </a:t>
            </a:r>
            <a:r>
              <a:rPr lang="nl-NL" sz="2800" dirty="0" err="1">
                <a:solidFill>
                  <a:srgbClr val="101155"/>
                </a:solidFill>
              </a:rPr>
              <a:t>Testing</a:t>
            </a:r>
            <a:r>
              <a:rPr lang="nl-NL" sz="2800" dirty="0">
                <a:solidFill>
                  <a:srgbClr val="101155"/>
                </a:solidFill>
              </a:rPr>
              <a:t> </a:t>
            </a:r>
            <a:r>
              <a:rPr lang="nl-NL" sz="2800" dirty="0" err="1">
                <a:solidFill>
                  <a:srgbClr val="101155"/>
                </a:solidFill>
              </a:rPr>
              <a:t>Models</a:t>
            </a:r>
            <a:r>
              <a:rPr lang="nl-NL" sz="2800" dirty="0">
                <a:solidFill>
                  <a:srgbClr val="101155"/>
                </a:solidFill>
              </a:rPr>
              <a:t> &amp; </a:t>
            </a:r>
            <a:r>
              <a:rPr lang="nl-NL" sz="2800" dirty="0" err="1">
                <a:solidFill>
                  <a:srgbClr val="101155"/>
                </a:solidFill>
              </a:rPr>
              <a:t>Statistics</a:t>
            </a:r>
            <a:r>
              <a:rPr lang="nl-NL" sz="2800" dirty="0">
                <a:solidFill>
                  <a:srgbClr val="101155"/>
                </a:solidFill>
              </a:rPr>
              <a:t> Committee </a:t>
            </a:r>
            <a:r>
              <a:rPr lang="nl-NL" sz="2800" dirty="0" err="1">
                <a:solidFill>
                  <a:srgbClr val="101155"/>
                </a:solidFill>
              </a:rPr>
              <a:t>Activities</a:t>
            </a:r>
            <a:endParaRPr lang="nl-NL" sz="2800" dirty="0">
              <a:solidFill>
                <a:srgbClr val="101155"/>
              </a:solidFill>
            </a:endParaRPr>
          </a:p>
          <a:p>
            <a:r>
              <a:rPr lang="nl-NL" dirty="0"/>
              <a:t>	Jean-Louis Laffont, STA / Kirk Remund, 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err="1">
                <a:solidFill>
                  <a:srgbClr val="101155"/>
                </a:solidFill>
              </a:rPr>
              <a:t>Wrap</a:t>
            </a:r>
            <a:r>
              <a:rPr lang="nl-NL" sz="2800" dirty="0">
                <a:solidFill>
                  <a:srgbClr val="101155"/>
                </a:solidFill>
              </a:rPr>
              <a:t> up and </a:t>
            </a:r>
            <a:r>
              <a:rPr lang="nl-NL" sz="2800" dirty="0" err="1">
                <a:solidFill>
                  <a:srgbClr val="101155"/>
                </a:solidFill>
              </a:rPr>
              <a:t>discussion</a:t>
            </a:r>
            <a:r>
              <a:rPr lang="nl-NL" sz="2800" dirty="0">
                <a:solidFill>
                  <a:srgbClr val="101155"/>
                </a:solidFill>
              </a:rPr>
              <a:t>.</a:t>
            </a:r>
          </a:p>
          <a:p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534586AC-D415-0384-5797-A1550F9955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231" y="152828"/>
            <a:ext cx="1738185" cy="225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548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6F51D-1AE6-3D1D-2581-B862A37A6D78}"/>
              </a:ext>
            </a:extLst>
          </p:cNvPr>
          <p:cNvSpPr txBox="1">
            <a:spLocks/>
          </p:cNvSpPr>
          <p:nvPr/>
        </p:nvSpPr>
        <p:spPr>
          <a:xfrm>
            <a:off x="155608" y="486286"/>
            <a:ext cx="7361882" cy="796092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nl-NL" b="1" dirty="0">
              <a:solidFill>
                <a:srgbClr val="002060"/>
              </a:solidFill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AE80B6C-22D3-1042-E6FB-BDEABA7FEFFD}"/>
              </a:ext>
            </a:extLst>
          </p:cNvPr>
          <p:cNvSpPr txBox="1"/>
          <p:nvPr/>
        </p:nvSpPr>
        <p:spPr>
          <a:xfrm>
            <a:off x="430427" y="1443841"/>
            <a:ext cx="9998676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101155"/>
                </a:solidFill>
              </a:rPr>
              <a:t>ISTA Annual Meeting 2023, Verona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101155"/>
                </a:solidFill>
              </a:rPr>
              <a:t>Report lecture/discussion: Insect detection in seed  (</a:t>
            </a:r>
            <a:r>
              <a:rPr lang="en-US" sz="1900" dirty="0" err="1">
                <a:solidFill>
                  <a:srgbClr val="101155"/>
                </a:solidFill>
              </a:rPr>
              <a:t>Aurélie</a:t>
            </a:r>
            <a:r>
              <a:rPr lang="en-US" sz="1900" dirty="0">
                <a:solidFill>
                  <a:srgbClr val="101155"/>
                </a:solidFill>
              </a:rPr>
              <a:t> Charrier, ATC)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101155"/>
                </a:solidFill>
              </a:rPr>
              <a:t>Joint FAO/ISTA Webinar: New Technologies in Seed Testing  October 4, 2023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101155"/>
                </a:solidFill>
              </a:rPr>
              <a:t>Emerging trends and future outlook of modern technologies in seed quality testing (Bert van Duijn, ATC)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900" dirty="0">
                <a:solidFill>
                  <a:srgbClr val="101155"/>
                </a:solidFill>
              </a:rPr>
              <a:t>Seed </a:t>
            </a:r>
            <a:r>
              <a:rPr lang="nl-NL" sz="1900" dirty="0" err="1">
                <a:solidFill>
                  <a:srgbClr val="101155"/>
                </a:solidFill>
              </a:rPr>
              <a:t>moisture</a:t>
            </a:r>
            <a:r>
              <a:rPr lang="nl-NL" sz="1900" dirty="0">
                <a:solidFill>
                  <a:srgbClr val="101155"/>
                </a:solidFill>
              </a:rPr>
              <a:t> </a:t>
            </a:r>
            <a:r>
              <a:rPr lang="nl-NL" sz="1900" dirty="0" err="1">
                <a:solidFill>
                  <a:srgbClr val="101155"/>
                </a:solidFill>
              </a:rPr>
              <a:t>testing</a:t>
            </a:r>
            <a:r>
              <a:rPr lang="nl-NL" sz="1900" dirty="0">
                <a:solidFill>
                  <a:srgbClr val="101155"/>
                </a:solidFill>
              </a:rPr>
              <a:t>  (Kent Bradford. ATC)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101155"/>
                </a:solidFill>
              </a:rPr>
              <a:t>Adoption of modern seed testing technologies across the world and how to address the capacity needs and gaps in different countries. (</a:t>
            </a:r>
            <a:r>
              <a:rPr lang="en-US" sz="1900" dirty="0" err="1">
                <a:solidFill>
                  <a:srgbClr val="101155"/>
                </a:solidFill>
              </a:rPr>
              <a:t>Aurélie</a:t>
            </a:r>
            <a:r>
              <a:rPr lang="en-US" sz="1900" dirty="0">
                <a:solidFill>
                  <a:srgbClr val="101155"/>
                </a:solidFill>
              </a:rPr>
              <a:t> Charrier, ATC)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900" dirty="0">
                <a:solidFill>
                  <a:srgbClr val="101155"/>
                </a:solidFill>
              </a:rPr>
              <a:t>DanSeed Symposium 2023, Kobæk Strand Konferencecenter, Denmark. March 6-7 2023.</a:t>
            </a:r>
            <a:endParaRPr lang="nl-NL" sz="1900" dirty="0">
              <a:solidFill>
                <a:srgbClr val="101155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101155"/>
                </a:solidFill>
              </a:rPr>
              <a:t>ISTA technical projects – purity by number and insects. (Birte Boelt, ATC)</a:t>
            </a:r>
            <a:endParaRPr lang="nl-NL" sz="1900" dirty="0">
              <a:solidFill>
                <a:srgbClr val="10115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101155"/>
                </a:solidFill>
              </a:rPr>
              <a:t>The fifth international conference with tutorial day "Physics for Life Sciences“ November, 2023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101155"/>
                </a:solidFill>
              </a:rPr>
              <a:t>Electrophotography is a promising method for seed quality assessment. (Nikolay </a:t>
            </a:r>
            <a:r>
              <a:rPr lang="en-US" sz="1900" dirty="0" err="1">
                <a:solidFill>
                  <a:srgbClr val="101155"/>
                </a:solidFill>
              </a:rPr>
              <a:t>Priyatkin</a:t>
            </a:r>
            <a:r>
              <a:rPr lang="en-US" sz="1900" dirty="0">
                <a:solidFill>
                  <a:srgbClr val="101155"/>
                </a:solidFill>
              </a:rPr>
              <a:t>, ATC)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101155"/>
                </a:solidFill>
              </a:rPr>
              <a:t>ISSS-ISTA webinar for ‘Seed priming’ November 29, 2023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101155"/>
                </a:solidFill>
              </a:rPr>
              <a:t>Seed priming: practical commercial use and its evaluation. (Tomoko Sakata, ATC)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6C7CD10-EC0E-C351-7997-0BE37490B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74957" cy="1325563"/>
          </a:xfrm>
        </p:spPr>
        <p:txBody>
          <a:bodyPr/>
          <a:lstStyle/>
          <a:p>
            <a:r>
              <a:rPr lang="en-US" dirty="0">
                <a:solidFill>
                  <a:srgbClr val="E60000"/>
                </a:solidFill>
              </a:rPr>
              <a:t>Lectures </a:t>
            </a:r>
            <a:r>
              <a:rPr lang="en-US" sz="2000" dirty="0">
                <a:solidFill>
                  <a:srgbClr val="E60000"/>
                </a:solidFill>
              </a:rPr>
              <a:t>(selection)</a:t>
            </a:r>
            <a:endParaRPr lang="nl-NL" dirty="0">
              <a:solidFill>
                <a:srgbClr val="E6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536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6F51D-1AE6-3D1D-2581-B862A37A6D78}"/>
              </a:ext>
            </a:extLst>
          </p:cNvPr>
          <p:cNvSpPr txBox="1">
            <a:spLocks/>
          </p:cNvSpPr>
          <p:nvPr/>
        </p:nvSpPr>
        <p:spPr>
          <a:xfrm>
            <a:off x="155608" y="486286"/>
            <a:ext cx="7361882" cy="796092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nl-NL" b="1" dirty="0">
              <a:solidFill>
                <a:srgbClr val="002060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6C7CD10-EC0E-C351-7997-0BE37490B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574957" cy="66780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E60000"/>
                </a:solidFill>
              </a:rPr>
              <a:t>Publications </a:t>
            </a:r>
            <a:r>
              <a:rPr lang="en-US" sz="2000" dirty="0">
                <a:solidFill>
                  <a:srgbClr val="E60000"/>
                </a:solidFill>
              </a:rPr>
              <a:t>(selection  2023)</a:t>
            </a:r>
            <a:endParaRPr lang="nl-NL" dirty="0">
              <a:solidFill>
                <a:srgbClr val="E60000"/>
              </a:solidFill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D877E7E-F7B4-859F-D99F-AA7D570DA2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020741"/>
              </p:ext>
            </p:extLst>
          </p:nvPr>
        </p:nvGraphicFramePr>
        <p:xfrm>
          <a:off x="155608" y="1651305"/>
          <a:ext cx="11556459" cy="4728876"/>
        </p:xfrm>
        <a:graphic>
          <a:graphicData uri="http://schemas.openxmlformats.org/drawingml/2006/table">
            <a:tbl>
              <a:tblPr firstRow="1" firstCol="1" bandRow="1"/>
              <a:tblGrid>
                <a:gridCol w="4027252">
                  <a:extLst>
                    <a:ext uri="{9D8B030D-6E8A-4147-A177-3AD203B41FA5}">
                      <a16:colId xmlns:a16="http://schemas.microsoft.com/office/drawing/2014/main" val="1666787543"/>
                    </a:ext>
                  </a:extLst>
                </a:gridCol>
                <a:gridCol w="3735421">
                  <a:extLst>
                    <a:ext uri="{9D8B030D-6E8A-4147-A177-3AD203B41FA5}">
                      <a16:colId xmlns:a16="http://schemas.microsoft.com/office/drawing/2014/main" val="264152103"/>
                    </a:ext>
                  </a:extLst>
                </a:gridCol>
                <a:gridCol w="3793786">
                  <a:extLst>
                    <a:ext uri="{9D8B030D-6E8A-4147-A177-3AD203B41FA5}">
                      <a16:colId xmlns:a16="http://schemas.microsoft.com/office/drawing/2014/main" val="273536921"/>
                    </a:ext>
                  </a:extLst>
                </a:gridCol>
              </a:tblGrid>
              <a:tr h="188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Advanced Technologies Committee (report)</a:t>
                      </a:r>
                      <a:endParaRPr lang="nl-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>
                      <a:noFill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Bert van Duijn (Chair) and Francisco G. Gomes Jr (Vice-Chair)</a:t>
                      </a:r>
                      <a:endParaRPr lang="nl-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Seed Testing International  No. 166, October 2023 pp. 34-35</a:t>
                      </a:r>
                      <a:endParaRPr lang="nl-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0207473"/>
                  </a:ext>
                </a:extLst>
              </a:tr>
              <a:tr h="3410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ISTA’s First Scientific Writing Workshop</a:t>
                      </a:r>
                      <a:endParaRPr lang="nl-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November 2022, Athens. </a:t>
                      </a:r>
                      <a:endParaRPr lang="nl-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>
                      <a:noFill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Sunmeet </a:t>
                      </a:r>
                      <a:r>
                        <a:rPr lang="en-GB" sz="10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Bathia</a:t>
                      </a:r>
                      <a:r>
                        <a:rPr lang="en-GB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GB" sz="10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Kalomoira</a:t>
                      </a:r>
                      <a:r>
                        <a:rPr lang="en-GB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Delga</a:t>
                      </a:r>
                      <a:r>
                        <a:rPr lang="en-GB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Sebastian Bopper and Marie-Hélène Wagner</a:t>
                      </a:r>
                      <a:endParaRPr lang="nl-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(ATC and VIG)</a:t>
                      </a:r>
                      <a:endParaRPr lang="nl-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Seed Testing International  No. 165, April 2023 pp. 51.</a:t>
                      </a:r>
                      <a:endParaRPr lang="nl-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7225251"/>
                  </a:ext>
                </a:extLst>
              </a:tr>
              <a:tr h="2840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Concluding paper on Exploration of Methods for Detecting Insects in Seed Lots.</a:t>
                      </a:r>
                      <a:endParaRPr lang="nl-NL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>
                      <a:noFill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SHC, ISTA Special project 20-1: Exploration of Methods for Detecting Insects in Seed Lots.</a:t>
                      </a:r>
                      <a:endParaRPr lang="nl-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Seed Testing International</a:t>
                      </a:r>
                      <a:endParaRPr lang="nl-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751120"/>
                  </a:ext>
                </a:extLst>
              </a:tr>
              <a:tr h="494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Summary and Recommendations from ISTA Special</a:t>
                      </a:r>
                      <a:endParaRPr lang="nl-NL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Project 19-1: Application of Marketplace Available</a:t>
                      </a:r>
                      <a:endParaRPr lang="nl-NL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Technologies of Computer Vision in Seed Testing</a:t>
                      </a:r>
                      <a:endParaRPr lang="nl-NL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>
                      <a:noFill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nl-NL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Ruojing Wang, Liang </a:t>
                      </a:r>
                      <a:r>
                        <a:rPr lang="nl-NL" sz="10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Zhao</a:t>
                      </a:r>
                      <a:r>
                        <a:rPr lang="nl-NL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Bert van Duijn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nl-NL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GB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PUR and ATC)</a:t>
                      </a:r>
                      <a:endParaRPr lang="nl-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Seed Testing International  No. 165, April 2023 pp. 21-24.</a:t>
                      </a:r>
                      <a:endParaRPr lang="nl-NL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1840844"/>
                  </a:ext>
                </a:extLst>
              </a:tr>
              <a:tr h="188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Chapter X-ray imaging in “Handbook of Tree and Shrub seed testing”</a:t>
                      </a:r>
                      <a:endParaRPr lang="nl-NL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>
                      <a:noFill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Tree and Shrub Seed Committee</a:t>
                      </a:r>
                      <a:endParaRPr lang="nl-NL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1783145"/>
                  </a:ext>
                </a:extLst>
              </a:tr>
              <a:tr h="403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Valorization</a:t>
                      </a:r>
                      <a:r>
                        <a:rPr lang="en-GB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of sorghum ash with digestate and biopreparations in the development biomass of plants in a closed production system of energy</a:t>
                      </a:r>
                      <a:endParaRPr lang="nl-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>
                      <a:noFill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nl-NL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Z. Romanowska-Duda, Regina </a:t>
                      </a:r>
                      <a:r>
                        <a:rPr lang="nl-NL" sz="10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Janas</a:t>
                      </a:r>
                      <a:r>
                        <a:rPr lang="nl-NL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 </a:t>
                      </a:r>
                      <a:r>
                        <a:rPr lang="nl-NL" sz="10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Mieczyslaw</a:t>
                      </a:r>
                      <a:r>
                        <a:rPr lang="nl-NL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nl-NL" sz="10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Grzesik</a:t>
                      </a:r>
                      <a:r>
                        <a:rPr lang="nl-NL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(ATC) Bert van Duijn (ATC)</a:t>
                      </a: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October 2023 Scientific Reports 13(1) DOI: 10.1038/s41598-023-45733-9</a:t>
                      </a:r>
                      <a:endParaRPr lang="nl-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1614389"/>
                  </a:ext>
                </a:extLst>
              </a:tr>
              <a:tr h="4505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chemometric method for the viability analysis of spinach seeds by near infrared spectroscopy with variable selection using successive projections algorithm</a:t>
                      </a:r>
                      <a:endParaRPr lang="nl-NL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>
                      <a:noFill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Madan Kumar Lakshmanan, Birte Boelt (ATC) and Rene Gislum</a:t>
                      </a:r>
                      <a:endParaRPr lang="nl-NL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Journal of Near Infrared Spectroscopy 2023, Vol. 31(1) 24–32.</a:t>
                      </a:r>
                      <a:endParaRPr lang="nl-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DOI: 10.1177/09670335221138955</a:t>
                      </a:r>
                      <a:endParaRPr lang="nl-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7134065"/>
                  </a:ext>
                </a:extLst>
              </a:tr>
              <a:tr h="2655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Application of gas discharge visualisation technique for seeds hidden defects evaluation.</a:t>
                      </a:r>
                      <a:endParaRPr lang="nl-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>
                      <a:noFill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nl-NL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PRIYATKIN N.S. (ATC) et al.</a:t>
                      </a: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Theoretical and Applied Ecology. - 2023. No.3. - P. 37–48. </a:t>
                      </a:r>
                      <a:r>
                        <a:rPr lang="nl-NL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DOI: 10.25750/1995-4301-2023-3-037-04</a:t>
                      </a: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9726869"/>
                  </a:ext>
                </a:extLst>
              </a:tr>
              <a:tr h="380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Evaluation of heterogeneity and hidden defects of wheat (</a:t>
                      </a:r>
                      <a:r>
                        <a:rPr lang="en-GB" sz="10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Triticum aestivum</a:t>
                      </a: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L.) seeds by instrumental physical methods.</a:t>
                      </a:r>
                      <a:endParaRPr lang="nl-NL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>
                      <a:noFill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nl-NL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PRIYATKIN N.S (ATC) et al.</a:t>
                      </a: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Sel'skokhozyaistvennaya</a:t>
                      </a: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Biologiya</a:t>
                      </a: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[Agricultural Biology], 2022, Vol. 57, № 5, p. 911-920. </a:t>
                      </a:r>
                      <a:r>
                        <a:rPr lang="en-US" sz="10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doi</a:t>
                      </a: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10.15389/agrobiology.2022.5.911eng</a:t>
                      </a:r>
                      <a:endParaRPr lang="nl-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381381"/>
                  </a:ext>
                </a:extLst>
              </a:tr>
              <a:tr h="3039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X-ray and Micro-CT image analysis of soybean seeds in relation to the Tetrazolium Test. </a:t>
                      </a:r>
                      <a:endParaRPr lang="nl-NL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>
                      <a:noFill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Martinez, M.A. (ATC); Arango Perearnau, M.R.; Andretich, G.; Peralta, M.; Airaldo, G.; Gallo, C.</a:t>
                      </a:r>
                      <a:endParaRPr lang="nl-NL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ISTA Seed Symposium Athens, Greece.</a:t>
                      </a:r>
                      <a:endParaRPr lang="nl-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5031561"/>
                  </a:ext>
                </a:extLst>
              </a:tr>
              <a:tr h="3423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Chlorophyll retention and low oxygen consumption rates in soybean seeds produced under heat-drought stress. </a:t>
                      </a:r>
                      <a:endParaRPr lang="nl-NL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>
                      <a:noFill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Martinez, M.A (ATC)Montechiarini, N.H.; Gosparini, C.O.; Oppedijk, B.; van Duijn, B. (ATC)</a:t>
                      </a:r>
                      <a:endParaRPr lang="nl-NL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XXXIV Argentinian Meeting of Plant Physiology (RAFV 2023), Rosario, Argentina.</a:t>
                      </a:r>
                      <a:endParaRPr lang="nl-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9941577"/>
                  </a:ext>
                </a:extLst>
              </a:tr>
              <a:tr h="380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 influence of seed moisture content on the results of the Radicle Emergence test of rapeseed (Brassica napus)</a:t>
                      </a:r>
                      <a:endParaRPr lang="nl-NL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>
                      <a:noFill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nl-NL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Bopper, S. (ATC)), </a:t>
                      </a:r>
                      <a:r>
                        <a:rPr lang="nl-NL" sz="10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Goertz</a:t>
                      </a:r>
                      <a:r>
                        <a:rPr lang="nl-NL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S, </a:t>
                      </a:r>
                      <a:r>
                        <a:rPr lang="nl-NL" sz="10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Zur</a:t>
                      </a:r>
                      <a:r>
                        <a:rPr lang="nl-NL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J.  </a:t>
                      </a: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and M. Kruse</a:t>
                      </a:r>
                      <a:endParaRPr lang="nl-NL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Seeds” 134th VDLUFA Congress. </a:t>
                      </a:r>
                      <a:r>
                        <a:rPr lang="nl-NL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Page https://www.vdlufa.de/wp-content/uploads/2023/08/Kurzfassungen.pdf </a:t>
                      </a:r>
                    </a:p>
                  </a:txBody>
                  <a:tcPr marL="10822" marR="10822" marT="0" marB="0">
                    <a:lnL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5422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7752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6F51D-1AE6-3D1D-2581-B862A37A6D78}"/>
              </a:ext>
            </a:extLst>
          </p:cNvPr>
          <p:cNvSpPr txBox="1">
            <a:spLocks/>
          </p:cNvSpPr>
          <p:nvPr/>
        </p:nvSpPr>
        <p:spPr>
          <a:xfrm>
            <a:off x="155608" y="486286"/>
            <a:ext cx="7361882" cy="796092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nl-NL" b="1" dirty="0">
              <a:solidFill>
                <a:srgbClr val="002060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85D9220-5A03-4B7F-2D1E-5608ECEAF55A}"/>
              </a:ext>
            </a:extLst>
          </p:cNvPr>
          <p:cNvSpPr txBox="1">
            <a:spLocks/>
          </p:cNvSpPr>
          <p:nvPr/>
        </p:nvSpPr>
        <p:spPr>
          <a:xfrm>
            <a:off x="769380" y="369334"/>
            <a:ext cx="845661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 err="1">
                <a:solidFill>
                  <a:srgbClr val="101155"/>
                </a:solidFill>
              </a:rPr>
              <a:t>Planned</a:t>
            </a:r>
            <a:r>
              <a:rPr lang="nl-NL" b="1" dirty="0">
                <a:solidFill>
                  <a:srgbClr val="101155"/>
                </a:solidFill>
              </a:rPr>
              <a:t> Workshops and Seminars</a:t>
            </a:r>
            <a:endParaRPr lang="en-GB" b="1" dirty="0">
              <a:solidFill>
                <a:srgbClr val="101155"/>
              </a:solidFill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843CD75A-1427-91A8-86A8-9EFCFDD1EE80}"/>
              </a:ext>
            </a:extLst>
          </p:cNvPr>
          <p:cNvSpPr txBox="1"/>
          <p:nvPr/>
        </p:nvSpPr>
        <p:spPr>
          <a:xfrm>
            <a:off x="769380" y="1399330"/>
            <a:ext cx="936097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A7C18"/>
                </a:solidFill>
              </a:rPr>
              <a:t>ATC lectures Annual Meeting in Cambridge: new technologies </a:t>
            </a:r>
          </a:p>
          <a:p>
            <a:r>
              <a:rPr lang="en-GB" sz="2400" b="1" dirty="0">
                <a:solidFill>
                  <a:srgbClr val="E60000"/>
                </a:solidFill>
              </a:rPr>
              <a:t>Wednesday July 3. 16.16 – 17.15 	Debating Chamber</a:t>
            </a:r>
          </a:p>
          <a:p>
            <a:endParaRPr lang="en-GB" sz="2400" dirty="0">
              <a:solidFill>
                <a:srgbClr val="FA7C18"/>
              </a:solidFill>
            </a:endParaRPr>
          </a:p>
          <a:p>
            <a:r>
              <a:rPr lang="en-GB" sz="2400" dirty="0">
                <a:solidFill>
                  <a:srgbClr val="FA7C18"/>
                </a:solidFill>
              </a:rPr>
              <a:t>ATC workshop  </a:t>
            </a:r>
            <a:r>
              <a:rPr lang="en-GB" sz="2400" b="1" dirty="0">
                <a:solidFill>
                  <a:srgbClr val="FA7C18"/>
                </a:solidFill>
              </a:rPr>
              <a:t>- Imaging in seed quality assurance</a:t>
            </a:r>
          </a:p>
          <a:p>
            <a:r>
              <a:rPr lang="en-GB" sz="2400" b="1" dirty="0"/>
              <a:t>Hyderabad: in planning</a:t>
            </a:r>
          </a:p>
          <a:p>
            <a:endParaRPr lang="en-GB" sz="2400" b="1" dirty="0"/>
          </a:p>
          <a:p>
            <a:r>
              <a:rPr lang="en-GB" sz="2400" dirty="0">
                <a:solidFill>
                  <a:srgbClr val="FA7C18"/>
                </a:solidFill>
              </a:rPr>
              <a:t>ATC-SHC workshop </a:t>
            </a:r>
            <a:r>
              <a:rPr lang="en-GB" sz="2400" b="1" dirty="0">
                <a:solidFill>
                  <a:srgbClr val="FA7C18"/>
                </a:solidFill>
              </a:rPr>
              <a:t>– Insect detection in seeds </a:t>
            </a:r>
          </a:p>
          <a:p>
            <a:r>
              <a:rPr lang="en-GB" sz="2400" b="1" dirty="0"/>
              <a:t>March 23-25, 2025. Angers, France</a:t>
            </a:r>
          </a:p>
          <a:p>
            <a:endParaRPr lang="en-GB" sz="2400" b="1" dirty="0"/>
          </a:p>
          <a:p>
            <a:r>
              <a:rPr lang="en-GB" sz="2400" dirty="0">
                <a:solidFill>
                  <a:srgbClr val="FA7C18"/>
                </a:solidFill>
              </a:rPr>
              <a:t>ATC seminar </a:t>
            </a:r>
            <a:r>
              <a:rPr lang="en-GB" sz="2400" b="1" dirty="0">
                <a:solidFill>
                  <a:srgbClr val="FA7C18"/>
                </a:solidFill>
              </a:rPr>
              <a:t>– Advances in Seed Testing</a:t>
            </a:r>
          </a:p>
          <a:p>
            <a:r>
              <a:rPr lang="en-GB" sz="2400" b="1" dirty="0"/>
              <a:t>April 2025. Hangzhou, China</a:t>
            </a:r>
          </a:p>
          <a:p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698082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6F51D-1AE6-3D1D-2581-B862A37A6D78}"/>
              </a:ext>
            </a:extLst>
          </p:cNvPr>
          <p:cNvSpPr txBox="1">
            <a:spLocks/>
          </p:cNvSpPr>
          <p:nvPr/>
        </p:nvSpPr>
        <p:spPr>
          <a:xfrm>
            <a:off x="155608" y="486286"/>
            <a:ext cx="7361882" cy="796092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nl-NL" b="1" dirty="0">
              <a:solidFill>
                <a:srgbClr val="002060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85D9220-5A03-4B7F-2D1E-5608ECEAF55A}"/>
              </a:ext>
            </a:extLst>
          </p:cNvPr>
          <p:cNvSpPr txBox="1">
            <a:spLocks/>
          </p:cNvSpPr>
          <p:nvPr/>
        </p:nvSpPr>
        <p:spPr>
          <a:xfrm>
            <a:off x="475306" y="122199"/>
            <a:ext cx="6459323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101155"/>
                </a:solidFill>
              </a:rPr>
              <a:t>I</a:t>
            </a:r>
            <a:r>
              <a:rPr lang="nl-NL" b="1" dirty="0">
                <a:solidFill>
                  <a:srgbClr val="101155"/>
                </a:solidFill>
              </a:rPr>
              <a:t>n </a:t>
            </a:r>
            <a:r>
              <a:rPr lang="nl-NL" b="1" dirty="0" err="1">
                <a:solidFill>
                  <a:srgbClr val="101155"/>
                </a:solidFill>
              </a:rPr>
              <a:t>the</a:t>
            </a:r>
            <a:r>
              <a:rPr lang="nl-NL" b="1" dirty="0">
                <a:solidFill>
                  <a:srgbClr val="101155"/>
                </a:solidFill>
              </a:rPr>
              <a:t> </a:t>
            </a:r>
            <a:r>
              <a:rPr lang="nl-NL" b="1" dirty="0" err="1">
                <a:solidFill>
                  <a:srgbClr val="101155"/>
                </a:solidFill>
              </a:rPr>
              <a:t>Annual</a:t>
            </a:r>
            <a:r>
              <a:rPr lang="nl-NL" b="1" dirty="0">
                <a:solidFill>
                  <a:srgbClr val="101155"/>
                </a:solidFill>
              </a:rPr>
              <a:t> Meeting 2024</a:t>
            </a:r>
            <a:endParaRPr lang="en-GB" b="1" dirty="0">
              <a:solidFill>
                <a:srgbClr val="101155"/>
              </a:solidFill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843CD75A-1427-91A8-86A8-9EFCFDD1EE80}"/>
              </a:ext>
            </a:extLst>
          </p:cNvPr>
          <p:cNvSpPr txBox="1"/>
          <p:nvPr/>
        </p:nvSpPr>
        <p:spPr>
          <a:xfrm>
            <a:off x="475306" y="881607"/>
            <a:ext cx="1124138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101155"/>
                </a:solidFill>
              </a:rPr>
              <a:t>ATC lectures Annual Meeting in Cambridge: new technologies </a:t>
            </a:r>
          </a:p>
          <a:p>
            <a:r>
              <a:rPr lang="en-GB" sz="2400" b="1" dirty="0">
                <a:solidFill>
                  <a:srgbClr val="E60000"/>
                </a:solidFill>
              </a:rPr>
              <a:t>Wednesday July 3. 16.16 – 17.15 	Debating Chamber</a:t>
            </a:r>
          </a:p>
          <a:p>
            <a:endParaRPr lang="en-GB" sz="2400" dirty="0">
              <a:solidFill>
                <a:srgbClr val="FA7C18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101155"/>
                </a:solidFill>
              </a:rPr>
              <a:t>Exploring Molecular Tools for Evaluating Seed Quality</a:t>
            </a:r>
          </a:p>
          <a:p>
            <a:r>
              <a:rPr lang="en-GB" sz="2400" b="1" dirty="0"/>
              <a:t>	Giovanny Lopez (ATC)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101155"/>
                </a:solidFill>
              </a:rPr>
              <a:t>Developments in Multispectral Imaging and Image Analysis on seeds</a:t>
            </a:r>
          </a:p>
          <a:p>
            <a:r>
              <a:rPr lang="en-GB" sz="2400" b="1" dirty="0"/>
              <a:t>	Birte Boult (ATC)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101155"/>
                </a:solidFill>
              </a:rPr>
              <a:t>An example of using Bayesian statistics: revised OSD heterogeneity testing under certain conditions</a:t>
            </a:r>
            <a:endParaRPr lang="en-GB" sz="2400" b="1" dirty="0"/>
          </a:p>
          <a:p>
            <a:r>
              <a:rPr lang="en-GB" sz="2400" b="1" dirty="0"/>
              <a:t>	Kirk Remund and Jean-Louis Laffont (STA)</a:t>
            </a:r>
          </a:p>
          <a:p>
            <a:endParaRPr lang="en-GB" sz="2400" b="1" dirty="0"/>
          </a:p>
          <a:p>
            <a:r>
              <a:rPr lang="en-GB" sz="2400" b="1" dirty="0">
                <a:solidFill>
                  <a:srgbClr val="101155"/>
                </a:solidFill>
              </a:rPr>
              <a:t>Working group on practical guidelines for Image Analysis </a:t>
            </a:r>
          </a:p>
          <a:p>
            <a:r>
              <a:rPr lang="en-GB" sz="2400" b="1" dirty="0">
                <a:solidFill>
                  <a:srgbClr val="E60000"/>
                </a:solidFill>
              </a:rPr>
              <a:t>Wednesday July 3. 14.45 – 15.45 	Debating Chamber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101155"/>
                </a:solidFill>
              </a:rPr>
              <a:t>Introduction, feed back and next steps  (Ruojing Wang, PUR / Bert van Duijn, ATC)</a:t>
            </a:r>
          </a:p>
          <a:p>
            <a:endParaRPr lang="en-GB" sz="2400" b="1" dirty="0"/>
          </a:p>
          <a:p>
            <a:r>
              <a:rPr lang="en-GB" sz="2400" b="1" dirty="0"/>
              <a:t> </a:t>
            </a:r>
          </a:p>
          <a:p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384934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E17FBD03C9D4F45B19FD154CCAC5A02" ma:contentTypeVersion="13" ma:contentTypeDescription="Ein neues Dokument erstellen." ma:contentTypeScope="" ma:versionID="dfc37192ca877316cfe88057e4e33ad2">
  <xsd:schema xmlns:xsd="http://www.w3.org/2001/XMLSchema" xmlns:xs="http://www.w3.org/2001/XMLSchema" xmlns:p="http://schemas.microsoft.com/office/2006/metadata/properties" xmlns:ns2="1ed1152d-d8db-4d26-b4b8-38af25af44ea" xmlns:ns3="56622d84-c8a4-415c-93a5-4cd361c43a54" targetNamespace="http://schemas.microsoft.com/office/2006/metadata/properties" ma:root="true" ma:fieldsID="b361a2e15080cf7050607f203771c654" ns2:_="" ns3:_="">
    <xsd:import namespace="1ed1152d-d8db-4d26-b4b8-38af25af44ea"/>
    <xsd:import namespace="56622d84-c8a4-415c-93a5-4cd361c43a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d1152d-d8db-4d26-b4b8-38af25af44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ildmarkierungen" ma:readOnly="false" ma:fieldId="{5cf76f15-5ced-4ddc-b409-7134ff3c332f}" ma:taxonomyMulti="true" ma:sspId="91d2bb46-d097-4b8c-b094-8245259a01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622d84-c8a4-415c-93a5-4cd361c43a5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a00a2b80-dab7-4cd6-8b98-481f61447807}" ma:internalName="TaxCatchAll" ma:showField="CatchAllData" ma:web="56622d84-c8a4-415c-93a5-4cd361c43a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6622d84-c8a4-415c-93a5-4cd361c43a54" xsi:nil="true"/>
    <lcf76f155ced4ddcb4097134ff3c332f xmlns="1ed1152d-d8db-4d26-b4b8-38af25af44e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F5271CA-F551-4E66-9B34-233C2CF7EFDC}"/>
</file>

<file path=customXml/itemProps2.xml><?xml version="1.0" encoding="utf-8"?>
<ds:datastoreItem xmlns:ds="http://schemas.openxmlformats.org/officeDocument/2006/customXml" ds:itemID="{A9205D54-F49F-4ADE-8DCB-2CA1A0B3AA1B}"/>
</file>

<file path=customXml/itemProps3.xml><?xml version="1.0" encoding="utf-8"?>
<ds:datastoreItem xmlns:ds="http://schemas.openxmlformats.org/officeDocument/2006/customXml" ds:itemID="{D20C1215-F6A9-481F-9B16-92B131690FBD}"/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1357</Words>
  <Application>Microsoft Office PowerPoint</Application>
  <PresentationFormat>Breedbeeld</PresentationFormat>
  <Paragraphs>156</Paragraphs>
  <Slides>10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Theme</vt:lpstr>
      <vt:lpstr>ATC Advanced Technologies Committee </vt:lpstr>
      <vt:lpstr>PowerPoint-presentatie</vt:lpstr>
      <vt:lpstr>PowerPoint-presentatie</vt:lpstr>
      <vt:lpstr>PowerPoint-presentatie</vt:lpstr>
      <vt:lpstr>PowerPoint-presentatie</vt:lpstr>
      <vt:lpstr>Lectures (selection)</vt:lpstr>
      <vt:lpstr>Publications (selection  2023)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Madalina Marincas</dc:creator>
  <cp:lastModifiedBy>Bert van Duijn</cp:lastModifiedBy>
  <cp:revision>21</cp:revision>
  <dcterms:created xsi:type="dcterms:W3CDTF">2021-03-09T15:03:10Z</dcterms:created>
  <dcterms:modified xsi:type="dcterms:W3CDTF">2024-07-01T15:51:05Z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0x010100AE17FBD03C9D4F45B19FD154CCAC5A02</vt:lpwstr>
  </property>
</Properties>
</file>